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256" r:id="rId2"/>
    <p:sldId id="346" r:id="rId3"/>
    <p:sldId id="290" r:id="rId4"/>
    <p:sldId id="316" r:id="rId5"/>
    <p:sldId id="271" r:id="rId6"/>
    <p:sldId id="333" r:id="rId7"/>
    <p:sldId id="334" r:id="rId8"/>
    <p:sldId id="349" r:id="rId9"/>
    <p:sldId id="348" r:id="rId10"/>
    <p:sldId id="350" r:id="rId11"/>
    <p:sldId id="351" r:id="rId12"/>
    <p:sldId id="358" r:id="rId13"/>
    <p:sldId id="352" r:id="rId14"/>
    <p:sldId id="303" r:id="rId15"/>
    <p:sldId id="353" r:id="rId16"/>
    <p:sldId id="354" r:id="rId17"/>
    <p:sldId id="331" r:id="rId18"/>
    <p:sldId id="332" r:id="rId19"/>
  </p:sldIdLst>
  <p:sldSz cx="12801600" cy="9601200" type="A3"/>
  <p:notesSz cx="6797675" cy="9926638"/>
  <p:defaultTextStyle>
    <a:defPPr>
      <a:defRPr lang="ru-RU"/>
    </a:defPPr>
    <a:lvl1pPr algn="l" defTabSz="995363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96888" indent="-39688" algn="l" defTabSz="995363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95363" indent="-80963" algn="l" defTabSz="995363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492250" indent="-120650" algn="l" defTabSz="995363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990725" indent="-161925" algn="l" defTabSz="995363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5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5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5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5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28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D0D"/>
    <a:srgbClr val="FF9900"/>
    <a:srgbClr val="FF0066"/>
    <a:srgbClr val="FF0000"/>
    <a:srgbClr val="3399FF"/>
    <a:srgbClr val="68E5FE"/>
    <a:srgbClr val="3D6885"/>
    <a:srgbClr val="B2B2B2"/>
    <a:srgbClr val="80808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9" autoAdjust="0"/>
    <p:restoredTop sz="99822" autoAdjust="0"/>
  </p:normalViewPr>
  <p:slideViewPr>
    <p:cSldViewPr snapToGrid="0" showGuides="1">
      <p:cViewPr varScale="1">
        <p:scale>
          <a:sx n="83" d="100"/>
          <a:sy n="83" d="100"/>
        </p:scale>
        <p:origin x="-1284" y="-192"/>
      </p:cViewPr>
      <p:guideLst>
        <p:guide orient="horz" pos="3028"/>
        <p:guide pos="4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-242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1053;&#1072;&#1076;&#1077;&#1078;&#1076;&#1072;\Desktop\&#1058;&#1055;&#1059;%20&#1044;&#1077;&#1074;&#1103;&#1090;&#1082;&#1080;&#1085;&#1086;\&#1072;&#1074;&#1090;&#1086;&#1073;&#1091;&#1089;&#1099;\&#1057;&#1074;&#1086;&#1076;&#1085;&#1099;&#1077;%20&#1076;&#1072;&#1085;&#1085;&#1099;&#1077;%20&#1087;&#1086;%20&#1087;&#1072;&#1089;&#1089;&#1072;&#1078;&#1080;&#1088;&#1086;&#1087;&#1086;&#1090;&#1086;&#1082;&#1072;&#1084;%20&#1085;&#1072;%20&#1080;&#1089;&#1089;&#1083;&#1077;&#1076;&#1091;&#1077;&#1084;&#1099;&#1093;%20&#1087;&#1086;&#1089;&#1090;&#1072;&#1093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Лист3!$H$1</c:f>
              <c:strCache>
                <c:ptCount val="1"/>
                <c:pt idx="0">
                  <c:v>2014 год</c:v>
                </c:pt>
              </c:strCache>
            </c:strRef>
          </c:tx>
          <c:invertIfNegative val="0"/>
          <c:cat>
            <c:strRef>
              <c:f>Лист3!$G$2:$G$6</c:f>
              <c:strCache>
                <c:ptCount val="5"/>
                <c:pt idx="0">
                  <c:v>Муринское </c:v>
                </c:pt>
                <c:pt idx="1">
                  <c:v>Новодевяткинское</c:v>
                </c:pt>
                <c:pt idx="2">
                  <c:v>Бугровское </c:v>
                </c:pt>
                <c:pt idx="3">
                  <c:v>Кузьмоловское </c:v>
                </c:pt>
                <c:pt idx="4">
                  <c:v>С-Пб, Новая Охта</c:v>
                </c:pt>
              </c:strCache>
            </c:strRef>
          </c:cat>
          <c:val>
            <c:numRef>
              <c:f>Лист3!$H$2:$H$6</c:f>
              <c:numCache>
                <c:formatCode>General</c:formatCode>
                <c:ptCount val="5"/>
                <c:pt idx="0">
                  <c:v>9950</c:v>
                </c:pt>
                <c:pt idx="1">
                  <c:v>13120</c:v>
                </c:pt>
                <c:pt idx="2">
                  <c:v>10400</c:v>
                </c:pt>
                <c:pt idx="3">
                  <c:v>10420</c:v>
                </c:pt>
              </c:numCache>
            </c:numRef>
          </c:val>
        </c:ser>
        <c:ser>
          <c:idx val="1"/>
          <c:order val="1"/>
          <c:tx>
            <c:strRef>
              <c:f>Лист3!$I$1</c:f>
              <c:strCache>
                <c:ptCount val="1"/>
                <c:pt idx="0">
                  <c:v>2015 год</c:v>
                </c:pt>
              </c:strCache>
            </c:strRef>
          </c:tx>
          <c:invertIfNegative val="0"/>
          <c:cat>
            <c:strRef>
              <c:f>Лист3!$G$2:$G$6</c:f>
              <c:strCache>
                <c:ptCount val="5"/>
                <c:pt idx="0">
                  <c:v>Муринское </c:v>
                </c:pt>
                <c:pt idx="1">
                  <c:v>Новодевяткинское</c:v>
                </c:pt>
                <c:pt idx="2">
                  <c:v>Бугровское </c:v>
                </c:pt>
                <c:pt idx="3">
                  <c:v>Кузьмоловское </c:v>
                </c:pt>
                <c:pt idx="4">
                  <c:v>С-Пб, Новая Охта</c:v>
                </c:pt>
              </c:strCache>
            </c:strRef>
          </c:cat>
          <c:val>
            <c:numRef>
              <c:f>Лист3!$I$2:$I$6</c:f>
              <c:numCache>
                <c:formatCode>#,##0</c:formatCode>
                <c:ptCount val="5"/>
                <c:pt idx="0">
                  <c:v>19944</c:v>
                </c:pt>
                <c:pt idx="1">
                  <c:v>17341</c:v>
                </c:pt>
                <c:pt idx="2">
                  <c:v>14617</c:v>
                </c:pt>
                <c:pt idx="3" formatCode="General">
                  <c:v>11168</c:v>
                </c:pt>
                <c:pt idx="4" formatCode="General">
                  <c:v>9788</c:v>
                </c:pt>
              </c:numCache>
            </c:numRef>
          </c:val>
        </c:ser>
        <c:ser>
          <c:idx val="2"/>
          <c:order val="2"/>
          <c:tx>
            <c:strRef>
              <c:f>Лист3!$J$1</c:f>
              <c:strCache>
                <c:ptCount val="1"/>
                <c:pt idx="0">
                  <c:v>2020 год</c:v>
                </c:pt>
              </c:strCache>
            </c:strRef>
          </c:tx>
          <c:invertIfNegative val="0"/>
          <c:cat>
            <c:strRef>
              <c:f>Лист3!$G$2:$G$6</c:f>
              <c:strCache>
                <c:ptCount val="5"/>
                <c:pt idx="0">
                  <c:v>Муринское </c:v>
                </c:pt>
                <c:pt idx="1">
                  <c:v>Новодевяткинское</c:v>
                </c:pt>
                <c:pt idx="2">
                  <c:v>Бугровское </c:v>
                </c:pt>
                <c:pt idx="3">
                  <c:v>Кузьмоловское </c:v>
                </c:pt>
                <c:pt idx="4">
                  <c:v>С-Пб, Новая Охта</c:v>
                </c:pt>
              </c:strCache>
            </c:strRef>
          </c:cat>
          <c:val>
            <c:numRef>
              <c:f>Лист3!$J$2:$J$6</c:f>
              <c:numCache>
                <c:formatCode>#,##0</c:formatCode>
                <c:ptCount val="5"/>
                <c:pt idx="0">
                  <c:v>85975</c:v>
                </c:pt>
                <c:pt idx="1">
                  <c:v>25232</c:v>
                </c:pt>
                <c:pt idx="2">
                  <c:v>15354</c:v>
                </c:pt>
                <c:pt idx="3" formatCode="General">
                  <c:v>14568</c:v>
                </c:pt>
                <c:pt idx="4">
                  <c:v>13255</c:v>
                </c:pt>
              </c:numCache>
            </c:numRef>
          </c:val>
        </c:ser>
        <c:ser>
          <c:idx val="3"/>
          <c:order val="3"/>
          <c:tx>
            <c:strRef>
              <c:f>Лист3!$K$1</c:f>
              <c:strCache>
                <c:ptCount val="1"/>
                <c:pt idx="0">
                  <c:v>2030 год</c:v>
                </c:pt>
              </c:strCache>
            </c:strRef>
          </c:tx>
          <c:invertIfNegative val="0"/>
          <c:cat>
            <c:strRef>
              <c:f>Лист3!$G$2:$G$6</c:f>
              <c:strCache>
                <c:ptCount val="5"/>
                <c:pt idx="0">
                  <c:v>Муринское </c:v>
                </c:pt>
                <c:pt idx="1">
                  <c:v>Новодевяткинское</c:v>
                </c:pt>
                <c:pt idx="2">
                  <c:v>Бугровское </c:v>
                </c:pt>
                <c:pt idx="3">
                  <c:v>Кузьмоловское </c:v>
                </c:pt>
                <c:pt idx="4">
                  <c:v>С-Пб, Новая Охта</c:v>
                </c:pt>
              </c:strCache>
            </c:strRef>
          </c:cat>
          <c:val>
            <c:numRef>
              <c:f>Лист3!$K$2:$K$6</c:f>
              <c:numCache>
                <c:formatCode>0</c:formatCode>
                <c:ptCount val="5"/>
                <c:pt idx="0" formatCode="#,##0">
                  <c:v>94700</c:v>
                </c:pt>
                <c:pt idx="1">
                  <c:v>29913</c:v>
                </c:pt>
                <c:pt idx="2" formatCode="General">
                  <c:v>31110</c:v>
                </c:pt>
                <c:pt idx="3" formatCode="General">
                  <c:v>19500</c:v>
                </c:pt>
                <c:pt idx="4">
                  <c:v>25347.300000000003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557056"/>
        <c:axId val="108558592"/>
      </c:barChart>
      <c:catAx>
        <c:axId val="10855705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108558592"/>
        <c:crosses val="autoZero"/>
        <c:auto val="1"/>
        <c:lblAlgn val="ctr"/>
        <c:lblOffset val="100"/>
        <c:noMultiLvlLbl val="0"/>
      </c:catAx>
      <c:valAx>
        <c:axId val="108558592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108557056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200"/>
      </a:pPr>
      <a:endParaRPr lang="ru-RU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7A2CD-B46D-478D-9EA6-8956DD81EBB7}" type="datetimeFigureOut">
              <a:rPr lang="ru-RU" smtClean="0"/>
              <a:t>24.07.2015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6BB0D-AABB-4EE1-A59E-120E6FA40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705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2FD2901-FC0A-4747-BE0F-2DCB89EE1F8F}" type="datetimeFigureOut">
              <a:rPr lang="ru-RU"/>
              <a:pPr>
                <a:defRPr/>
              </a:pPr>
              <a:t>24.07.2015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CADCBC4-A424-4E16-81AF-9D4BD83329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481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D56547B-4FAC-415F-8F92-9F84E35FE27F}" type="slidenum">
              <a:rPr lang="ru-RU" altLang="ru-RU" sz="1200" smtClean="0"/>
              <a:pPr eaLnBrk="1" hangingPunct="1"/>
              <a:t>7</a:t>
            </a:fld>
            <a:endParaRPr lang="ru-RU" altLang="ru-RU" sz="1200" smtClean="0"/>
          </a:p>
        </p:txBody>
      </p:sp>
    </p:spTree>
    <p:extLst>
      <p:ext uri="{BB962C8B-B14F-4D97-AF65-F5344CB8AC3E}">
        <p14:creationId xmlns:p14="http://schemas.microsoft.com/office/powerpoint/2010/main" val="48026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D56547B-4FAC-415F-8F92-9F84E35FE27F}" type="slidenum">
              <a:rPr lang="ru-RU" altLang="ru-RU" sz="1200" smtClean="0"/>
              <a:pPr eaLnBrk="1" hangingPunct="1"/>
              <a:t>8</a:t>
            </a:fld>
            <a:endParaRPr lang="ru-RU" altLang="ru-RU" sz="1200" smtClean="0"/>
          </a:p>
        </p:txBody>
      </p:sp>
    </p:spTree>
    <p:extLst>
      <p:ext uri="{BB962C8B-B14F-4D97-AF65-F5344CB8AC3E}">
        <p14:creationId xmlns:p14="http://schemas.microsoft.com/office/powerpoint/2010/main" val="3053422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D56547B-4FAC-415F-8F92-9F84E35FE27F}" type="slidenum">
              <a:rPr lang="ru-RU" altLang="ru-RU" sz="1200" smtClean="0"/>
              <a:pPr eaLnBrk="1" hangingPunct="1"/>
              <a:t>9</a:t>
            </a:fld>
            <a:endParaRPr lang="ru-RU" altLang="ru-RU" sz="1200" smtClean="0"/>
          </a:p>
        </p:txBody>
      </p:sp>
    </p:spTree>
    <p:extLst>
      <p:ext uri="{BB962C8B-B14F-4D97-AF65-F5344CB8AC3E}">
        <p14:creationId xmlns:p14="http://schemas.microsoft.com/office/powerpoint/2010/main" val="1897622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D56547B-4FAC-415F-8F92-9F84E35FE27F}" type="slidenum">
              <a:rPr lang="ru-RU" altLang="ru-RU" sz="1200" smtClean="0"/>
              <a:pPr eaLnBrk="1" hangingPunct="1"/>
              <a:t>10</a:t>
            </a:fld>
            <a:endParaRPr lang="ru-RU" altLang="ru-RU" sz="1200" smtClean="0"/>
          </a:p>
        </p:txBody>
      </p:sp>
    </p:spTree>
    <p:extLst>
      <p:ext uri="{BB962C8B-B14F-4D97-AF65-F5344CB8AC3E}">
        <p14:creationId xmlns:p14="http://schemas.microsoft.com/office/powerpoint/2010/main" val="3090134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D56547B-4FAC-415F-8F92-9F84E35FE27F}" type="slidenum">
              <a:rPr lang="ru-RU" altLang="ru-RU" sz="1200" smtClean="0"/>
              <a:pPr eaLnBrk="1" hangingPunct="1"/>
              <a:t>12</a:t>
            </a:fld>
            <a:endParaRPr lang="ru-RU" altLang="ru-RU" sz="1200" smtClean="0"/>
          </a:p>
        </p:txBody>
      </p:sp>
    </p:spTree>
    <p:extLst>
      <p:ext uri="{BB962C8B-B14F-4D97-AF65-F5344CB8AC3E}">
        <p14:creationId xmlns:p14="http://schemas.microsoft.com/office/powerpoint/2010/main" val="327583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D56547B-4FAC-415F-8F92-9F84E35FE27F}" type="slidenum">
              <a:rPr lang="ru-RU" altLang="ru-RU" sz="1200" smtClean="0"/>
              <a:pPr eaLnBrk="1" hangingPunct="1"/>
              <a:t>14</a:t>
            </a:fld>
            <a:endParaRPr lang="ru-RU" altLang="ru-RU" sz="1200" smtClean="0"/>
          </a:p>
        </p:txBody>
      </p:sp>
    </p:spTree>
    <p:extLst>
      <p:ext uri="{BB962C8B-B14F-4D97-AF65-F5344CB8AC3E}">
        <p14:creationId xmlns:p14="http://schemas.microsoft.com/office/powerpoint/2010/main" val="399378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D56547B-4FAC-415F-8F92-9F84E35FE27F}" type="slidenum">
              <a:rPr lang="ru-RU" altLang="ru-RU" sz="1200" smtClean="0"/>
              <a:pPr eaLnBrk="1" hangingPunct="1"/>
              <a:t>15</a:t>
            </a:fld>
            <a:endParaRPr lang="ru-RU" altLang="ru-RU" sz="1200" smtClean="0"/>
          </a:p>
        </p:txBody>
      </p:sp>
    </p:spTree>
    <p:extLst>
      <p:ext uri="{BB962C8B-B14F-4D97-AF65-F5344CB8AC3E}">
        <p14:creationId xmlns:p14="http://schemas.microsoft.com/office/powerpoint/2010/main" val="956106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D56547B-4FAC-415F-8F92-9F84E35FE27F}" type="slidenum">
              <a:rPr lang="ru-RU" altLang="ru-RU" sz="1200" smtClean="0"/>
              <a:pPr eaLnBrk="1" hangingPunct="1"/>
              <a:t>16</a:t>
            </a:fld>
            <a:endParaRPr lang="ru-RU" altLang="ru-RU" sz="1200" smtClean="0"/>
          </a:p>
        </p:txBody>
      </p:sp>
    </p:spTree>
    <p:extLst>
      <p:ext uri="{BB962C8B-B14F-4D97-AF65-F5344CB8AC3E}">
        <p14:creationId xmlns:p14="http://schemas.microsoft.com/office/powerpoint/2010/main" val="179101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2005" y="2348897"/>
            <a:ext cx="9089390" cy="162077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04010" y="4284719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7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062B6B-0F7E-4348-BD8B-6939A26BCC54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81150474"/>
      </p:ext>
    </p:extLst>
  </p:cSld>
  <p:clrMapOvr>
    <a:masterClrMapping/>
  </p:clrMapOvr>
  <p:transition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C615A-B0C4-429C-B5D4-B6074786A470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F9236-86BA-4A3B-B829-4AD140B2C02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2222525"/>
      </p:ext>
    </p:extLst>
  </p:cSld>
  <p:clrMapOvr>
    <a:masterClrMapping/>
  </p:clrMapOvr>
  <p:transition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752715" y="302806"/>
            <a:ext cx="2406015" cy="645157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4670" y="302806"/>
            <a:ext cx="7039822" cy="645157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2D3A4-A16D-47B1-A370-3C3FCF2DE562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6CA19-4AC0-44C8-B5B3-97F85F5149D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4355579"/>
      </p:ext>
    </p:extLst>
  </p:cSld>
  <p:clrMapOvr>
    <a:masterClrMapping/>
  </p:clrMapOvr>
  <p:transition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DE449-17D3-4518-9B9B-6704A123F373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05104-1BD1-4F06-B11A-BAF75C9A183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9709626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4705" y="4858816"/>
            <a:ext cx="9089390" cy="1501751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77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9550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9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10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8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8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8425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820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3BF6E-357D-4E5C-83EF-57F6CB3DEC75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2999E-D9B3-4F76-9934-C8A9009F9CC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06793556"/>
      </p:ext>
    </p:extLst>
  </p:cSld>
  <p:clrMapOvr>
    <a:masterClrMapping/>
  </p:clrMapOvr>
  <p:transition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34670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435812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D7C35-4FA8-4B31-AAA0-15673A074D30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8E4AC-6D70-497B-B1E7-15D1B770675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0085823"/>
      </p:ext>
    </p:extLst>
  </p:cSld>
  <p:clrMapOvr>
    <a:masterClrMapping/>
  </p:clrMapOvr>
  <p:transition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751" indent="0">
              <a:buNone/>
              <a:defRPr sz="2200" b="1"/>
            </a:lvl2pPr>
            <a:lvl3pPr marL="995501" indent="0">
              <a:buNone/>
              <a:defRPr sz="2000" b="1"/>
            </a:lvl3pPr>
            <a:lvl4pPr marL="1493253" indent="0">
              <a:buNone/>
              <a:defRPr sz="1700" b="1"/>
            </a:lvl4pPr>
            <a:lvl5pPr marL="1991004" indent="0">
              <a:buNone/>
              <a:defRPr sz="1700" b="1"/>
            </a:lvl5pPr>
            <a:lvl6pPr marL="2488754" indent="0">
              <a:buNone/>
              <a:defRPr sz="1700" b="1"/>
            </a:lvl6pPr>
            <a:lvl7pPr marL="2986504" indent="0">
              <a:buNone/>
              <a:defRPr sz="1700" b="1"/>
            </a:lvl7pPr>
            <a:lvl8pPr marL="3484256" indent="0">
              <a:buNone/>
              <a:defRPr sz="1700" b="1"/>
            </a:lvl8pPr>
            <a:lvl9pPr marL="3982007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2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751" indent="0">
              <a:buNone/>
              <a:defRPr sz="2200" b="1"/>
            </a:lvl2pPr>
            <a:lvl3pPr marL="995501" indent="0">
              <a:buNone/>
              <a:defRPr sz="2000" b="1"/>
            </a:lvl3pPr>
            <a:lvl4pPr marL="1493253" indent="0">
              <a:buNone/>
              <a:defRPr sz="1700" b="1"/>
            </a:lvl4pPr>
            <a:lvl5pPr marL="1991004" indent="0">
              <a:buNone/>
              <a:defRPr sz="1700" b="1"/>
            </a:lvl5pPr>
            <a:lvl6pPr marL="2488754" indent="0">
              <a:buNone/>
              <a:defRPr sz="1700" b="1"/>
            </a:lvl6pPr>
            <a:lvl7pPr marL="2986504" indent="0">
              <a:buNone/>
              <a:defRPr sz="1700" b="1"/>
            </a:lvl7pPr>
            <a:lvl8pPr marL="3484256" indent="0">
              <a:buNone/>
              <a:defRPr sz="1700" b="1"/>
            </a:lvl8pPr>
            <a:lvl9pPr marL="3982007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2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ED505-F4DA-423F-AD2D-984BFA6D87EF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A8102-5260-47A7-83CA-E02387F620C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85637383"/>
      </p:ext>
    </p:extLst>
  </p:cSld>
  <p:clrMapOvr>
    <a:masterClrMapping/>
  </p:clrMapOvr>
  <p:transition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1D206-63CC-4357-8E3C-8A4E8CD6CA47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136908-1887-40BB-9D3E-E8260B49339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07585601"/>
      </p:ext>
    </p:extLst>
  </p:cSld>
  <p:clrMapOvr>
    <a:masterClrMapping/>
  </p:clrMapOvr>
  <p:transition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56C5F-79A2-4233-8570-E3D8B747D001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A23201-40BD-4EC0-B547-BB5074C5B28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6810428"/>
      </p:ext>
    </p:extLst>
  </p:cSld>
  <p:clrMapOvr>
    <a:masterClrMapping/>
  </p:clrMapOvr>
  <p:transition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670" y="301050"/>
            <a:ext cx="3518055" cy="128121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0827" y="301052"/>
            <a:ext cx="5977907" cy="645332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4670" y="1582266"/>
            <a:ext cx="3518055" cy="5172114"/>
          </a:xfrm>
        </p:spPr>
        <p:txBody>
          <a:bodyPr/>
          <a:lstStyle>
            <a:lvl1pPr marL="0" indent="0">
              <a:buNone/>
              <a:defRPr sz="1500"/>
            </a:lvl1pPr>
            <a:lvl2pPr marL="497751" indent="0">
              <a:buNone/>
              <a:defRPr sz="1300"/>
            </a:lvl2pPr>
            <a:lvl3pPr marL="995501" indent="0">
              <a:buNone/>
              <a:defRPr sz="1100"/>
            </a:lvl3pPr>
            <a:lvl4pPr marL="1493253" indent="0">
              <a:buNone/>
              <a:defRPr sz="1000"/>
            </a:lvl4pPr>
            <a:lvl5pPr marL="1991004" indent="0">
              <a:buNone/>
              <a:defRPr sz="1000"/>
            </a:lvl5pPr>
            <a:lvl6pPr marL="2488754" indent="0">
              <a:buNone/>
              <a:defRPr sz="1000"/>
            </a:lvl6pPr>
            <a:lvl7pPr marL="2986504" indent="0">
              <a:buNone/>
              <a:defRPr sz="1000"/>
            </a:lvl7pPr>
            <a:lvl8pPr marL="3484256" indent="0">
              <a:buNone/>
              <a:defRPr sz="1000"/>
            </a:lvl8pPr>
            <a:lvl9pPr marL="3982007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041DE-D86B-4853-9148-8DE88A2B29F4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9C116-0E9A-4139-A254-42B9D602D01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8382211"/>
      </p:ext>
    </p:extLst>
  </p:cSld>
  <p:clrMapOvr>
    <a:masterClrMapping/>
  </p:clrMapOvr>
  <p:transition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 lIns="99549" tIns="49776" rIns="99549" bIns="49776" rtlCol="0">
            <a:normAutofit/>
          </a:bodyPr>
          <a:lstStyle>
            <a:lvl1pPr marL="0" indent="0">
              <a:buNone/>
              <a:defRPr sz="3500"/>
            </a:lvl1pPr>
            <a:lvl2pPr marL="497751" indent="0">
              <a:buNone/>
              <a:defRPr sz="3000"/>
            </a:lvl2pPr>
            <a:lvl3pPr marL="995501" indent="0">
              <a:buNone/>
              <a:defRPr sz="2600"/>
            </a:lvl3pPr>
            <a:lvl4pPr marL="1493253" indent="0">
              <a:buNone/>
              <a:defRPr sz="2200"/>
            </a:lvl4pPr>
            <a:lvl5pPr marL="1991004" indent="0">
              <a:buNone/>
              <a:defRPr sz="2200"/>
            </a:lvl5pPr>
            <a:lvl6pPr marL="2488754" indent="0">
              <a:buNone/>
              <a:defRPr sz="2200"/>
            </a:lvl6pPr>
            <a:lvl7pPr marL="2986504" indent="0">
              <a:buNone/>
              <a:defRPr sz="2200"/>
            </a:lvl7pPr>
            <a:lvl8pPr marL="3484256" indent="0">
              <a:buNone/>
              <a:defRPr sz="2200"/>
            </a:lvl8pPr>
            <a:lvl9pPr marL="3982007" indent="0">
              <a:buNone/>
              <a:defRPr sz="22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500"/>
            </a:lvl1pPr>
            <a:lvl2pPr marL="497751" indent="0">
              <a:buNone/>
              <a:defRPr sz="1300"/>
            </a:lvl2pPr>
            <a:lvl3pPr marL="995501" indent="0">
              <a:buNone/>
              <a:defRPr sz="1100"/>
            </a:lvl3pPr>
            <a:lvl4pPr marL="1493253" indent="0">
              <a:buNone/>
              <a:defRPr sz="1000"/>
            </a:lvl4pPr>
            <a:lvl5pPr marL="1991004" indent="0">
              <a:buNone/>
              <a:defRPr sz="1000"/>
            </a:lvl5pPr>
            <a:lvl6pPr marL="2488754" indent="0">
              <a:buNone/>
              <a:defRPr sz="1000"/>
            </a:lvl6pPr>
            <a:lvl7pPr marL="2986504" indent="0">
              <a:buNone/>
              <a:defRPr sz="1000"/>
            </a:lvl7pPr>
            <a:lvl8pPr marL="3484256" indent="0">
              <a:buNone/>
              <a:defRPr sz="1000"/>
            </a:lvl8pPr>
            <a:lvl9pPr marL="3982007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A2B5F-5EB0-4A61-B570-EF87FD9F7408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E985B-0649-439F-AA84-B07DA820C33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00365325"/>
      </p:ext>
    </p:extLst>
  </p:cSld>
  <p:clrMapOvr>
    <a:masterClrMapping/>
  </p:clrMapOvr>
  <p:transition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39763" y="385763"/>
            <a:ext cx="115220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167" tIns="61085" rIns="122167" bIns="610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39763" y="2239963"/>
            <a:ext cx="11522075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167" tIns="61085" rIns="122167" bIns="610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639763" y="8899525"/>
            <a:ext cx="2987675" cy="5095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122167" tIns="61085" rIns="122167" bIns="61085" numCol="1" anchor="ctr" anchorCtr="0" compatLnSpc="1">
            <a:prstTxWarp prst="textNoShape">
              <a:avLst/>
            </a:prstTxWarp>
          </a:bodyPr>
          <a:lstStyle>
            <a:lvl1pPr>
              <a:defRPr sz="1600" b="0" smtClean="0">
                <a:solidFill>
                  <a:srgbClr val="898989"/>
                </a:solidFill>
                <a:latin typeface="Myriad Pro" pitchFamily="34" charset="0"/>
              </a:defRPr>
            </a:lvl1pPr>
          </a:lstStyle>
          <a:p>
            <a:pPr>
              <a:defRPr/>
            </a:pPr>
            <a:fld id="{BCE0211D-EE66-44E0-92BB-1108C710AB65}" type="datetime1">
              <a:rPr lang="ru-RU" altLang="ru-RU" smtClean="0"/>
              <a:t>24.07.2015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373563" y="8899525"/>
            <a:ext cx="4054475" cy="5095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122167" tIns="61085" rIns="122167" bIns="61085" numCol="1" anchor="ctr" anchorCtr="0" compatLnSpc="1">
            <a:prstTxWarp prst="textNoShape">
              <a:avLst/>
            </a:prstTxWarp>
          </a:bodyPr>
          <a:lstStyle>
            <a:lvl1pPr algn="ctr">
              <a:defRPr sz="1600" b="0" smtClean="0">
                <a:solidFill>
                  <a:srgbClr val="898989"/>
                </a:solidFill>
                <a:latin typeface="Myriad Pro" pitchFamily="34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9174163" y="8899525"/>
            <a:ext cx="2987675" cy="5095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122167" tIns="61085" rIns="122167" bIns="61085" numCol="1" anchor="ctr" anchorCtr="0" compatLnSpc="1">
            <a:prstTxWarp prst="textNoShape">
              <a:avLst/>
            </a:prstTxWarp>
          </a:bodyPr>
          <a:lstStyle>
            <a:lvl1pPr algn="r">
              <a:defRPr sz="1600" b="0" smtClean="0">
                <a:solidFill>
                  <a:srgbClr val="898989"/>
                </a:solidFill>
                <a:latin typeface="Myriad Pro" pitchFamily="34" charset="0"/>
              </a:defRPr>
            </a:lvl1pPr>
          </a:lstStyle>
          <a:p>
            <a:pPr>
              <a:defRPr/>
            </a:pPr>
            <a:fld id="{27D5A88F-63E0-4D16-9BB1-AF56CE225C3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advClick="0">
    <p:fade/>
  </p:transition>
  <p:hf hdr="0" ftr="0" dt="0"/>
  <p:txStyles>
    <p:titleStyle>
      <a:lvl1pPr algn="ctr" defTabSz="1220788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20788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Myriad Pro Light SemiCond"/>
        </a:defRPr>
      </a:lvl2pPr>
      <a:lvl3pPr algn="ctr" defTabSz="1220788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Myriad Pro Light SemiCond"/>
        </a:defRPr>
      </a:lvl3pPr>
      <a:lvl4pPr algn="ctr" defTabSz="1220788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Myriad Pro Light SemiCond"/>
        </a:defRPr>
      </a:lvl4pPr>
      <a:lvl5pPr algn="ctr" defTabSz="1220788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Myriad Pro Light SemiCond"/>
        </a:defRPr>
      </a:lvl5pPr>
      <a:lvl6pPr marL="457200" algn="ctr" defTabSz="1220788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Myriad Pro Light SemiCond"/>
        </a:defRPr>
      </a:lvl6pPr>
      <a:lvl7pPr marL="914400" algn="ctr" defTabSz="1220788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Myriad Pro Light SemiCond"/>
        </a:defRPr>
      </a:lvl7pPr>
      <a:lvl8pPr marL="1371600" algn="ctr" defTabSz="1220788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Myriad Pro Light SemiCond"/>
        </a:defRPr>
      </a:lvl8pPr>
      <a:lvl9pPr marL="1828800" algn="ctr" defTabSz="1220788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Myriad Pro Light SemiCond"/>
        </a:defRPr>
      </a:lvl9pPr>
    </p:titleStyle>
    <p:bodyStyle>
      <a:lvl1pPr marL="457200" indent="-457200" algn="l" defTabSz="12207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2188" indent="-381000" algn="l" defTabSz="12207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5588" indent="-304800" algn="l" defTabSz="12207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6775" indent="-303213" algn="l" defTabSz="12207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6375" indent="-303213" algn="l" defTabSz="12207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630" indent="-248876" algn="l" defTabSz="99550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80" indent="-248876" algn="l" defTabSz="99550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131" indent="-248876" algn="l" defTabSz="99550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80" indent="-248876" algn="l" defTabSz="99550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51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01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53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04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54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504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56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007" algn="l" defTabSz="9955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jpeg"/><Relationship Id="rId5" Type="http://schemas.openxmlformats.org/officeDocument/2006/relationships/image" Target="../media/image32.png"/><Relationship Id="rId10" Type="http://schemas.openxmlformats.org/officeDocument/2006/relationships/image" Target="../media/image1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8.jpeg"/><Relationship Id="rId5" Type="http://schemas.openxmlformats.org/officeDocument/2006/relationships/image" Target="../media/image37.jpe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-233471"/>
            <a:ext cx="12803188" cy="959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94360" y="3892659"/>
            <a:ext cx="117043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800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7612" y="6702316"/>
            <a:ext cx="10364787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3"/>
          <p:cNvSpPr>
            <a:spLocks noChangeArrowheads="1"/>
          </p:cNvSpPr>
          <p:nvPr/>
        </p:nvSpPr>
        <p:spPr bwMode="auto">
          <a:xfrm>
            <a:off x="63500" y="9158288"/>
            <a:ext cx="96488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dirty="0">
              <a:solidFill>
                <a:schemeClr val="bg1"/>
              </a:solidFill>
            </a:endParaRPr>
          </a:p>
        </p:txBody>
      </p:sp>
      <p:sp>
        <p:nvSpPr>
          <p:cNvPr id="3076" name="Rectangle 69"/>
          <p:cNvSpPr>
            <a:spLocks noChangeArrowheads="1"/>
          </p:cNvSpPr>
          <p:nvPr/>
        </p:nvSpPr>
        <p:spPr bwMode="auto">
          <a:xfrm>
            <a:off x="0" y="29718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           </a:t>
            </a:r>
            <a:endParaRPr lang="ru-RU" altLang="ru-RU"/>
          </a:p>
        </p:txBody>
      </p:sp>
      <p:sp>
        <p:nvSpPr>
          <p:cNvPr id="3077" name="Rectangle 70"/>
          <p:cNvSpPr>
            <a:spLocks noChangeArrowheads="1"/>
          </p:cNvSpPr>
          <p:nvPr/>
        </p:nvSpPr>
        <p:spPr bwMode="auto">
          <a:xfrm>
            <a:off x="0" y="47625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</a:t>
            </a:r>
            <a:endParaRPr lang="ru-RU" altLang="ru-RU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9762" y="-1323"/>
            <a:ext cx="11522075" cy="620469"/>
          </a:xfrm>
        </p:spPr>
        <p:txBody>
          <a:bodyPr/>
          <a:lstStyle/>
          <a:p>
            <a:r>
              <a:rPr lang="ru-RU" sz="1600" dirty="0" smtClean="0"/>
              <a:t>СХЕМА ЗЕМЕЛЬНЫХ УЧАСТКОВ 2 ОЧЕРЕДИ, ПОДЛЕЖАЩИХ ИЗЪЯТИЮ</a:t>
            </a:r>
            <a:endParaRPr lang="ru-RU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458" y="988810"/>
            <a:ext cx="5352342" cy="72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62952"/>
              </p:ext>
            </p:extLst>
          </p:nvPr>
        </p:nvGraphicFramePr>
        <p:xfrm>
          <a:off x="6920164" y="2011781"/>
          <a:ext cx="5298506" cy="6712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2574"/>
                <a:gridCol w="2055932"/>
              </a:tblGrid>
              <a:tr h="480879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II </a:t>
                      </a:r>
                      <a:r>
                        <a:rPr lang="ru-RU" sz="1400">
                          <a:effectLst/>
                        </a:rPr>
                        <a:t>очередь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808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Землепользователь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Изымаемая площадь (кв.м) 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  <a:tr h="11506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Соснин Николай Михайлович</a:t>
                      </a:r>
                      <a:r>
                        <a:rPr lang="ru-RU" sz="110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Соснин Вячеслав Сергеевич (1/3)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Соснина Нина Александровна (1/3)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Аникина Наталья Сергеевна (1/3)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1407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  <a:tr h="4293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Кулешов Александр Георгиевич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  <a:tr h="4293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Сенникова Ирина Георгиевна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  <a:tr h="2404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Земсков Андрей Валентинович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  <a:tr h="72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Государственная собственность (используется ГУП «Петербургский метрополитен)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12895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  <a:tr h="9617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Государственная собственность (аренда ОАО «РЖД») – есть технические решения без земли ОАО «РЖД»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5087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  <a:tr h="4808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ООО «СК+»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579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  <a:tr h="72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Неразграниченная собственность (нет данных)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r>
                        <a:rPr lang="ru-RU" sz="1400">
                          <a:effectLst/>
                        </a:rPr>
                        <a:t>7351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  <a:tr h="2404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ИТОГО: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u="sng" dirty="0">
                          <a:effectLst/>
                        </a:rPr>
                        <a:t>37338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204" marR="67204" marT="0" marB="0"/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264530"/>
              </p:ext>
            </p:extLst>
          </p:nvPr>
        </p:nvGraphicFramePr>
        <p:xfrm>
          <a:off x="6926263" y="1341891"/>
          <a:ext cx="2968679" cy="200025"/>
        </p:xfrm>
        <a:graphic>
          <a:graphicData uri="http://schemas.openxmlformats.org/drawingml/2006/table">
            <a:tbl>
              <a:tblPr/>
              <a:tblGrid>
                <a:gridCol w="1268805"/>
                <a:gridCol w="1699874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51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2 очередь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5845326"/>
      </p:ext>
    </p:extLst>
  </p:cSld>
  <p:clrMapOvr>
    <a:masterClrMapping/>
  </p:clrMapOvr>
  <p:transition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3"/>
          <p:cNvSpPr>
            <a:spLocks noChangeArrowheads="1"/>
          </p:cNvSpPr>
          <p:nvPr/>
        </p:nvSpPr>
        <p:spPr bwMode="auto">
          <a:xfrm>
            <a:off x="63500" y="9158288"/>
            <a:ext cx="96488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dirty="0">
              <a:solidFill>
                <a:schemeClr val="bg1"/>
              </a:solidFill>
            </a:endParaRPr>
          </a:p>
        </p:txBody>
      </p:sp>
      <p:sp>
        <p:nvSpPr>
          <p:cNvPr id="3076" name="Rectangle 69"/>
          <p:cNvSpPr>
            <a:spLocks noChangeArrowheads="1"/>
          </p:cNvSpPr>
          <p:nvPr/>
        </p:nvSpPr>
        <p:spPr bwMode="auto">
          <a:xfrm>
            <a:off x="0" y="29718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           </a:t>
            </a:r>
            <a:endParaRPr lang="ru-RU" altLang="ru-RU"/>
          </a:p>
        </p:txBody>
      </p:sp>
      <p:sp>
        <p:nvSpPr>
          <p:cNvPr id="3077" name="Rectangle 70"/>
          <p:cNvSpPr>
            <a:spLocks noChangeArrowheads="1"/>
          </p:cNvSpPr>
          <p:nvPr/>
        </p:nvSpPr>
        <p:spPr bwMode="auto">
          <a:xfrm>
            <a:off x="0" y="47625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</a:t>
            </a:r>
            <a:endParaRPr lang="ru-RU" altLang="ru-RU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9762" y="-1323"/>
            <a:ext cx="11522075" cy="620469"/>
          </a:xfrm>
        </p:spPr>
        <p:txBody>
          <a:bodyPr/>
          <a:lstStyle/>
          <a:p>
            <a:r>
              <a:rPr lang="ru-RU" sz="1600" dirty="0" smtClean="0"/>
              <a:t>СХЕМА ЗЕМЕЛЬНЫХ УЧАСТКОВ 3 ОЧЕРЕДИ, ПОДЛЕЖАЩИХ ИЗЪЯТИЮ</a:t>
            </a:r>
            <a:endParaRPr lang="ru-RU" sz="1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507" y="988810"/>
            <a:ext cx="5536069" cy="72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47779"/>
              </p:ext>
            </p:extLst>
          </p:nvPr>
        </p:nvGraphicFramePr>
        <p:xfrm>
          <a:off x="6701745" y="5027667"/>
          <a:ext cx="5407025" cy="27866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0870"/>
                <a:gridCol w="2256155"/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III </a:t>
                      </a:r>
                      <a:r>
                        <a:rPr lang="ru-RU" sz="1400" dirty="0">
                          <a:effectLst/>
                        </a:rPr>
                        <a:t>очередь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Землепользователь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Изымаемая площадь (кв.м) 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ООО «Запстрой»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r>
                        <a:rPr lang="ru-RU" sz="1400">
                          <a:effectLst/>
                        </a:rPr>
                        <a:t>215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ООО «Линкор»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2679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ООО СтройКвартал; 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ООО «ФОРВАРД-КАПИТАЛ»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19331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ИТОГО: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32225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131625"/>
              </p:ext>
            </p:extLst>
          </p:nvPr>
        </p:nvGraphicFramePr>
        <p:xfrm>
          <a:off x="6743646" y="3170692"/>
          <a:ext cx="2968679" cy="200025"/>
        </p:xfrm>
        <a:graphic>
          <a:graphicData uri="http://schemas.openxmlformats.org/drawingml/2006/table">
            <a:tbl>
              <a:tblPr/>
              <a:tblGrid>
                <a:gridCol w="1268805"/>
                <a:gridCol w="1699874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3 очередь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4044357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Прямоугольник 13"/>
          <p:cNvSpPr>
            <a:spLocks noChangeArrowheads="1"/>
          </p:cNvSpPr>
          <p:nvPr/>
        </p:nvSpPr>
        <p:spPr bwMode="auto">
          <a:xfrm>
            <a:off x="63500" y="9144000"/>
            <a:ext cx="10298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b="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60488" y="768350"/>
            <a:ext cx="10080625" cy="806450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12" name="Rectangle 20"/>
          <p:cNvSpPr>
            <a:spLocks noChangeArrowheads="1"/>
          </p:cNvSpPr>
          <p:nvPr/>
        </p:nvSpPr>
        <p:spPr bwMode="auto">
          <a:xfrm>
            <a:off x="350838" y="120650"/>
            <a:ext cx="1195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sz="1600" dirty="0"/>
              <a:t>СХЕМА ЗЕМЕЛЬНЫХ УЧАСТКОВ, ВОВЛЕКАЕМЫХ В </a:t>
            </a:r>
            <a:r>
              <a:rPr lang="ru-RU" sz="1600" dirty="0" smtClean="0"/>
              <a:t>ПРОЕКТ ПОДКЛЮЧЕНИЯ  ТПУ К КАД</a:t>
            </a:r>
            <a:endParaRPr lang="ru-RU" altLang="ru-RU" sz="16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41380" y="0"/>
            <a:ext cx="1760220" cy="93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794510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11</a:t>
            </a:fld>
            <a:endParaRPr lang="ru-RU" alt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049802"/>
            <a:ext cx="12011025" cy="690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888768"/>
              </p:ext>
            </p:extLst>
          </p:nvPr>
        </p:nvGraphicFramePr>
        <p:xfrm>
          <a:off x="651828" y="768350"/>
          <a:ext cx="5908992" cy="23500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1234"/>
                <a:gridCol w="4076868"/>
                <a:gridCol w="1500890"/>
              </a:tblGrid>
              <a:tr h="5210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Землепользователь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Изымаемая площадь (</a:t>
                      </a:r>
                      <a:r>
                        <a:rPr lang="ru-RU" sz="1200" dirty="0" err="1">
                          <a:effectLst/>
                        </a:rPr>
                        <a:t>кв.м</a:t>
                      </a:r>
                      <a:r>
                        <a:rPr lang="ru-RU" sz="1200" dirty="0">
                          <a:effectLst/>
                        </a:rPr>
                        <a:t>) 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10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1.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FF0000"/>
                          </a:solidFill>
                          <a:effectLst/>
                        </a:rPr>
                        <a:t>ООО </a:t>
                      </a:r>
                      <a:r>
                        <a:rPr lang="ru-RU" sz="1200" dirty="0" err="1">
                          <a:solidFill>
                            <a:srgbClr val="FF0000"/>
                          </a:solidFill>
                          <a:effectLst/>
                        </a:rPr>
                        <a:t>СтройКвартал</a:t>
                      </a:r>
                      <a:r>
                        <a:rPr lang="ru-RU" sz="1200" dirty="0">
                          <a:solidFill>
                            <a:srgbClr val="FF0000"/>
                          </a:solidFill>
                          <a:effectLst/>
                        </a:rPr>
                        <a:t>;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FF0000"/>
                          </a:solidFill>
                          <a:effectLst/>
                        </a:rPr>
                        <a:t>ООО «ФОРВАРД-КАПИТАЛ</a:t>
                      </a:r>
                      <a:r>
                        <a:rPr lang="ru-RU" sz="1200" dirty="0" smtClean="0">
                          <a:solidFill>
                            <a:srgbClr val="FF0000"/>
                          </a:solidFill>
                          <a:effectLst/>
                        </a:rPr>
                        <a:t>»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5901,00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7347">
                <a:tc>
                  <a:txBody>
                    <a:bodyPr/>
                    <a:lstStyle/>
                    <a:p>
                      <a:pPr marL="0" algn="l" defTabSz="995501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95501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ООО "Недвижимость-Инвест"</a:t>
                      </a:r>
                      <a:endParaRPr lang="ru-RU" sz="12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41673,00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52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Неразграниченная</a:t>
                      </a:r>
                      <a:r>
                        <a:rPr lang="ru-RU" sz="1200" baseline="0" dirty="0" smtClean="0">
                          <a:effectLst/>
                        </a:rPr>
                        <a:t> собственность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95501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7026,03</a:t>
                      </a:r>
                    </a:p>
                    <a:p>
                      <a:pPr marL="0" algn="ctr" defTabSz="995501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1736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ИТОГО</a:t>
                      </a:r>
                      <a:r>
                        <a:rPr lang="ru-RU" sz="1200" dirty="0" smtClean="0">
                          <a:effectLst/>
                        </a:rPr>
                        <a:t>: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95501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54600,03</a:t>
                      </a: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931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3"/>
          <p:cNvSpPr>
            <a:spLocks noChangeArrowheads="1"/>
          </p:cNvSpPr>
          <p:nvPr/>
        </p:nvSpPr>
        <p:spPr bwMode="auto">
          <a:xfrm>
            <a:off x="63500" y="9158288"/>
            <a:ext cx="96488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dirty="0">
              <a:solidFill>
                <a:schemeClr val="bg1"/>
              </a:solidFill>
            </a:endParaRPr>
          </a:p>
        </p:txBody>
      </p:sp>
      <p:sp>
        <p:nvSpPr>
          <p:cNvPr id="3076" name="Rectangle 69"/>
          <p:cNvSpPr>
            <a:spLocks noChangeArrowheads="1"/>
          </p:cNvSpPr>
          <p:nvPr/>
        </p:nvSpPr>
        <p:spPr bwMode="auto">
          <a:xfrm>
            <a:off x="0" y="29718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           </a:t>
            </a:r>
            <a:endParaRPr lang="ru-RU" altLang="ru-RU"/>
          </a:p>
        </p:txBody>
      </p:sp>
      <p:sp>
        <p:nvSpPr>
          <p:cNvPr id="3077" name="Rectangle 70"/>
          <p:cNvSpPr>
            <a:spLocks noChangeArrowheads="1"/>
          </p:cNvSpPr>
          <p:nvPr/>
        </p:nvSpPr>
        <p:spPr bwMode="auto">
          <a:xfrm>
            <a:off x="0" y="47625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</a:t>
            </a:r>
            <a:endParaRPr lang="ru-RU" altLang="ru-RU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9762" y="-1323"/>
            <a:ext cx="11522075" cy="620469"/>
          </a:xfrm>
        </p:spPr>
        <p:txBody>
          <a:bodyPr/>
          <a:lstStyle/>
          <a:p>
            <a:r>
              <a:rPr lang="ru-RU" sz="1600" dirty="0" smtClean="0"/>
              <a:t>СХЕМА ПРОХОЖДЕНИЯ ЛЭП ПО ТЕРРИТОРИИ ПРОЕКТИРОВАНИЯ ТПУ</a:t>
            </a:r>
            <a:endParaRPr lang="ru-RU" sz="1600" dirty="0"/>
          </a:p>
        </p:txBody>
      </p:sp>
      <p:pic>
        <p:nvPicPr>
          <p:cNvPr id="5122" name="Picture 2" descr="C:\Users\natalia.suslova\AppData\Local\Microsoft\Windows\Temporary Internet Files\Content.Outlook\U5MHY46E\ЗОУИТ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800" y="1378186"/>
            <a:ext cx="12456000" cy="41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natalia.suslova\AppData\Local\Microsoft\Windows\Temporary Internet Files\Content.Outlook\U5MHY46E\Untitled-1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816" y="6140631"/>
            <a:ext cx="1679448" cy="94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731338"/>
              </p:ext>
            </p:extLst>
          </p:nvPr>
        </p:nvGraphicFramePr>
        <p:xfrm>
          <a:off x="2158285" y="5792535"/>
          <a:ext cx="10470515" cy="29236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4130"/>
                <a:gridCol w="2199186"/>
                <a:gridCol w="1975757"/>
                <a:gridCol w="816429"/>
                <a:gridCol w="816428"/>
                <a:gridCol w="963386"/>
                <a:gridCol w="767443"/>
                <a:gridCol w="800100"/>
                <a:gridCol w="837656"/>
              </a:tblGrid>
              <a:tr h="610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Мероприятие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Условия выноса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Общая ширина охранной зоны от ЛЭП, м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Всего, тыс.руб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 год, тыс.руб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 год, тыс.руб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 год, тыс.руб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 год, тыс.руб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 год, тыс.руб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70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Вынос ЛЭП 1очереди (ВЛ 110х2 и ВЛ 220)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ВЛ 110 </a:t>
                      </a:r>
                      <a:r>
                        <a:rPr lang="ru-RU" sz="1200" dirty="0" err="1">
                          <a:effectLst/>
                        </a:rPr>
                        <a:t>кВ</a:t>
                      </a:r>
                      <a:r>
                        <a:rPr lang="ru-RU" sz="1200" dirty="0">
                          <a:effectLst/>
                        </a:rPr>
                        <a:t> - вынос в воздушном исполнении 22 км по новой трассе;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ВЛ 220 </a:t>
                      </a:r>
                      <a:r>
                        <a:rPr lang="ru-RU" sz="1200" dirty="0" err="1">
                          <a:effectLst/>
                        </a:rPr>
                        <a:t>кВ</a:t>
                      </a:r>
                      <a:r>
                        <a:rPr lang="ru-RU" sz="1200" dirty="0">
                          <a:effectLst/>
                        </a:rPr>
                        <a:t> – вынос в воздушном исполнении 11 км по новой трассе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130 м. (максимальная ширина участка (Ручьи) – 200 м., Запстрой – 180 м, остальные – 120 м.)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906 266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906 266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70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Вынос ЛЭП 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3 очереди (ВЛ 330)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ВЛ 330 </a:t>
                      </a:r>
                      <a:r>
                        <a:rPr lang="ru-RU" sz="1200" dirty="0" err="1">
                          <a:effectLst/>
                        </a:rPr>
                        <a:t>кВ</a:t>
                      </a:r>
                      <a:r>
                        <a:rPr lang="ru-RU" sz="1200" dirty="0">
                          <a:effectLst/>
                        </a:rPr>
                        <a:t> – вынос в кабельном исполнении протяженностью ориентировочно 1 </a:t>
                      </a:r>
                      <a:r>
                        <a:rPr lang="ru-RU" sz="1200" dirty="0" smtClean="0">
                          <a:effectLst/>
                        </a:rPr>
                        <a:t>км</a:t>
                      </a:r>
                      <a:endParaRPr lang="ru-RU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120 м. (максимальная ширина участков 3 очереди </a:t>
                      </a:r>
                      <a:r>
                        <a:rPr lang="ru-RU" sz="1200" dirty="0" smtClean="0">
                          <a:effectLst/>
                        </a:rPr>
                        <a:t>–</a:t>
                      </a:r>
                      <a:r>
                        <a:rPr lang="ru-RU" sz="1100" baseline="0" dirty="0" smtClean="0">
                          <a:effectLst/>
                        </a:rPr>
                        <a:t> </a:t>
                      </a:r>
                      <a:r>
                        <a:rPr lang="ru-RU" sz="1200" dirty="0" smtClean="0">
                          <a:effectLst/>
                        </a:rPr>
                        <a:t>70 </a:t>
                      </a:r>
                      <a:r>
                        <a:rPr lang="ru-RU" sz="1200" dirty="0">
                          <a:effectLst/>
                        </a:rPr>
                        <a:t>м.)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1 355 728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1 355 728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70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Всего затраты бюджета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1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2 261 994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906 266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1 355 728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0300052"/>
      </p:ext>
    </p:extLst>
  </p:cSld>
  <p:clrMapOvr>
    <a:masterClrMapping/>
  </p:clrMapOvr>
  <p:transition advClick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639763" y="120650"/>
            <a:ext cx="11522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sz="1600" b="1">
                <a:solidFill>
                  <a:schemeClr val="bg1"/>
                </a:solidFill>
              </a:rPr>
              <a:t>ОСНОВНЫЕ ТЕХНИКО-ЭКОНОМИЧЕСКИЕ ПОКАЗАТЕЛИ</a:t>
            </a:r>
          </a:p>
        </p:txBody>
      </p:sp>
      <p:sp>
        <p:nvSpPr>
          <p:cNvPr id="7" name="Прямоугольник 13"/>
          <p:cNvSpPr>
            <a:spLocks noChangeArrowheads="1"/>
          </p:cNvSpPr>
          <p:nvPr/>
        </p:nvSpPr>
        <p:spPr bwMode="auto">
          <a:xfrm>
            <a:off x="63500" y="9144000"/>
            <a:ext cx="10298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ru-RU" altLang="ru-RU" sz="1200" dirty="0" smtClean="0">
                <a:solidFill>
                  <a:schemeClr val="bg1"/>
                </a:solidFill>
              </a:rPr>
              <a:t>»</a:t>
            </a:r>
            <a:r>
              <a:rPr lang="ru-RU" altLang="ru-RU" sz="1200" b="0" dirty="0" smtClean="0">
                <a:solidFill>
                  <a:schemeClr val="bg1"/>
                </a:solidFill>
              </a:rPr>
              <a:t> </a:t>
            </a:r>
            <a:endParaRPr lang="ru-RU" altLang="ru-RU" sz="1200" b="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-71234"/>
            <a:ext cx="1851660" cy="106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37125"/>
              </p:ext>
            </p:extLst>
          </p:nvPr>
        </p:nvGraphicFramePr>
        <p:xfrm>
          <a:off x="632431" y="851403"/>
          <a:ext cx="11243339" cy="8155437"/>
        </p:xfrm>
        <a:graphic>
          <a:graphicData uri="http://schemas.openxmlformats.org/drawingml/2006/table">
            <a:tbl>
              <a:tblPr/>
              <a:tblGrid>
                <a:gridCol w="644923"/>
                <a:gridCol w="1486753"/>
                <a:gridCol w="777063"/>
                <a:gridCol w="817175"/>
                <a:gridCol w="919162"/>
                <a:gridCol w="1137831"/>
                <a:gridCol w="1013937"/>
                <a:gridCol w="1137831"/>
                <a:gridCol w="1138363"/>
                <a:gridCol w="1138363"/>
                <a:gridCol w="1031938"/>
              </a:tblGrid>
              <a:tr h="386864">
                <a:tc rowSpan="3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№ </a:t>
                      </a:r>
                      <a:r>
                        <a:rPr lang="ru-RU" sz="1200" b="1" dirty="0" err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</a:t>
                      </a:r>
                      <a:r>
                        <a:rPr lang="ru-RU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/</a:t>
                      </a:r>
                      <a:r>
                        <a:rPr lang="ru-RU" sz="1200" b="1" dirty="0" err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2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Наименование показателя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ОСНОВНЫЕ </a:t>
                      </a:r>
                      <a:r>
                        <a:rPr lang="ru-RU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ОБЪЕМЫ РАБОТ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СТОИМОСТЬ СТРОИТЕЛЬСТВА,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МЛН. РУБ.</a:t>
                      </a: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80871">
                <a:tc vMerge="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2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45249" marR="452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2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45249" marR="452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Единица измерения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Очередность строительства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ИТОГО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Очередность строительства</a:t>
                      </a: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200" b="1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2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ИТОГО</a:t>
                      </a: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I</a:t>
                      </a:r>
                      <a:endParaRPr lang="ru-RU" sz="12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II</a:t>
                      </a:r>
                      <a:endParaRPr lang="ru-RU" sz="12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III</a:t>
                      </a:r>
                      <a:endParaRPr lang="ru-RU" sz="12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I</a:t>
                      </a:r>
                      <a:endParaRPr lang="ru-RU" sz="12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II</a:t>
                      </a:r>
                      <a:endParaRPr lang="ru-RU" sz="12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III</a:t>
                      </a:r>
                      <a:endParaRPr lang="ru-RU" sz="12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5578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6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7</a:t>
                      </a: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8</a:t>
                      </a: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9</a:t>
                      </a: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11</a:t>
                      </a: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78">
                <a:tc gridSpan="1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Межевание и выкуп земельных </a:t>
                      </a: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участков, подготовка градостроительной документации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50805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Земли в государственной собственности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</a:t>
                      </a:r>
                      <a:r>
                        <a:rPr lang="ru-RU" sz="1000" baseline="30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12 814,00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16 465,00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29 279,00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95501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10,27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95501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10,27</a:t>
                      </a:r>
                      <a:endParaRPr lang="ru-RU" sz="10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Земли в частной собственности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</a:t>
                      </a:r>
                      <a:r>
                        <a:rPr lang="ru-RU" sz="1000" baseline="30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152 832,00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3 197,00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36 579,00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192 608,00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770,21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20,95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239,70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1 030,86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78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Земли в аренде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</a:t>
                      </a:r>
                      <a:r>
                        <a:rPr lang="ru-RU" sz="1000" baseline="30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7 062,00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31 091,00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38 153,00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67,48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214,02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281,50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452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Итого выкуп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</a:t>
                      </a:r>
                      <a:r>
                        <a:rPr lang="ru-RU" sz="1000" b="1" baseline="30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ru-RU" sz="10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000"/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b="1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260 040,00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ru-RU" sz="1000" b="1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322,63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2086">
                <a:tc gridSpan="1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Подготовительные работы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00536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Вынос ЛЭП 110-220 КВт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шт/км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3/3,4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3/3,4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906,27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906,27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6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Вынос ЛЭП 330 КВт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 err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шт</a:t>
                      </a: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/км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1/11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1/11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1355,73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1355,73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452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7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Итого вынос ЛЭП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шт/км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000"/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4/14,4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262,00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5578">
                <a:tc gridSpan="1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Устройство подъездов к ТПУ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50805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8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Строительство дорог для обслуживания ТПУ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км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4,5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4,5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448,48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 smtClean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448,48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805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9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Подключение ТПУ к КАД с транспортной развязкой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км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2,5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2,5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856,35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856,35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Итого устройство подъездов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км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000"/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7,0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95501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1 </a:t>
                      </a:r>
                      <a:r>
                        <a:rPr lang="ru-RU" sz="10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304,83</a:t>
                      </a:r>
                      <a:endParaRPr lang="ru-RU" sz="1000" b="1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5578">
                <a:tc gridSpan="1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Сооружения ТПУ с инженерной инфраструктурой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1115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11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Площадь земельного участка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</a:t>
                      </a:r>
                      <a:r>
                        <a:rPr lang="ru-RU" sz="1000" baseline="30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71368,84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30345,96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lang="en-US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485,00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153 199,80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39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itchFamily="34" charset="0"/>
                        <a:defRPr sz="3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5pPr>
                      <a:lvl6pPr marL="24479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6pPr>
                      <a:lvl7pPr marL="29051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7pPr>
                      <a:lvl8pPr marL="33623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8pPr>
                      <a:lvl9pPr marL="38195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+mn-ea"/>
                          <a:cs typeface="Times New Roman" pitchFamily="18" charset="0"/>
                        </a:rPr>
                        <a:t>13 667,98</a:t>
                      </a:r>
                      <a:endParaRPr kumimoji="0" lang="ru-RU" altLang="ru-RU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70002" marR="35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39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itchFamily="34" charset="0"/>
                        <a:defRPr sz="3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5pPr>
                      <a:lvl6pPr marL="24479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6pPr>
                      <a:lvl7pPr marL="29051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7pPr>
                      <a:lvl8pPr marL="33623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8pPr>
                      <a:lvl9pPr marL="38195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+mn-ea"/>
                          <a:cs typeface="Times New Roman" pitchFamily="18" charset="0"/>
                        </a:rPr>
                        <a:t>10 889,28</a:t>
                      </a:r>
                      <a:endParaRPr kumimoji="0" lang="ru-RU" altLang="ru-RU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70002" marR="35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39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itchFamily="34" charset="0"/>
                        <a:defRPr sz="3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5pPr>
                      <a:lvl6pPr marL="24479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6pPr>
                      <a:lvl7pPr marL="29051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7pPr>
                      <a:lvl8pPr marL="33623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8pPr>
                      <a:lvl9pPr marL="38195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r>
                        <a:rPr kumimoji="0" 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+mn-ea"/>
                          <a:cs typeface="Times New Roman" pitchFamily="18" charset="0"/>
                        </a:rPr>
                        <a:t>201,62</a:t>
                      </a:r>
                      <a:endParaRPr kumimoji="0" lang="ru-RU" altLang="ru-RU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70002" marR="35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39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itchFamily="34" charset="0"/>
                        <a:defRPr sz="3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5pPr>
                      <a:lvl6pPr marL="24479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6pPr>
                      <a:lvl7pPr marL="29051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7pPr>
                      <a:lvl8pPr marL="33623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8pPr>
                      <a:lvl9pPr marL="38195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+mn-ea"/>
                          <a:cs typeface="Times New Roman" pitchFamily="18" charset="0"/>
                        </a:rPr>
                        <a:t>31 858, 88</a:t>
                      </a:r>
                    </a:p>
                  </a:txBody>
                  <a:tcPr marL="70002" marR="35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12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Площадь 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застройки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</a:t>
                      </a:r>
                      <a:r>
                        <a:rPr lang="ru-RU" sz="1000" baseline="30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24 000,00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20 570,00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23 500,00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68 070,00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50805">
                <a:tc rowSpan="3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13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Общая площадь здания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В том числе: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</a:t>
                      </a:r>
                      <a:r>
                        <a:rPr lang="ru-RU" sz="1000" baseline="30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198 111,56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133 782,24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119 369,84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451 263,64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55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i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Надземная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155 935,56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106 142,88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119 369,84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381 448,28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55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i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Подземная 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42 176,00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27 639,36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69 815,36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11157">
                <a:tc rowSpan="3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14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Полезная площадь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В том числе: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</a:t>
                      </a:r>
                      <a:r>
                        <a:rPr lang="ru-RU" sz="1000" baseline="30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66 826,19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72 350,39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42 380,09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181 556,67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55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i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Надземная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36 746,68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60 921,67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42 380,09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140 048,44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55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i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Подземная 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30 079,51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11 428,72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41 508,23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11157">
                <a:tc rowSpan="3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15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Строительный объем</a:t>
                      </a: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В том числе: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м</a:t>
                      </a:r>
                      <a:r>
                        <a:rPr lang="ru-RU" sz="1000" baseline="30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3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916 911,15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759 517,02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415 335,24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2 091 763,41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55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i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Подземный 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678 793,77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576 407,28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415 335,24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1 670 536,29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55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i="1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надземный</a:t>
                      </a:r>
                      <a:endParaRPr lang="ru-RU" sz="100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238 117,38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183 109,74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-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421 227,12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00536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16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i="1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Итого строительство ТПУ</a:t>
                      </a: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5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5249" marR="452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5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5249" marR="452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5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5249" marR="452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5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5249" marR="452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5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5249" marR="452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5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5249" marR="452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5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5249" marR="452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39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itchFamily="34" charset="0"/>
                        <a:defRPr sz="3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5pPr>
                      <a:lvl6pPr marL="24479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6pPr>
                      <a:lvl7pPr marL="29051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7pPr>
                      <a:lvl8pPr marL="33623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8pPr>
                      <a:lvl9pPr marL="38195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31 858, 88</a:t>
                      </a:r>
                    </a:p>
                  </a:txBody>
                  <a:tcPr marL="43993" marR="4399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076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17</a:t>
                      </a: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ru-RU" sz="100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ru-RU" sz="1000" b="1" i="0" dirty="0">
                          <a:latin typeface="Arial Narrow" panose="020B0606020202030204" pitchFamily="34" charset="0"/>
                          <a:ea typeface="Times New Roman"/>
                          <a:cs typeface="Times New Roman"/>
                        </a:rPr>
                        <a:t>ВСЕГО ОБЩАЯ СТОИМОСТЬ</a:t>
                      </a:r>
                      <a:endParaRPr lang="ru-RU" sz="1000" i="0" dirty="0">
                        <a:latin typeface="Arial Narrow" panose="020B0606020202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43993" marR="439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39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itchFamily="34" charset="0"/>
                        <a:defRPr sz="3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5pPr>
                      <a:lvl6pPr marL="24479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6pPr>
                      <a:lvl7pPr marL="29051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7pPr>
                      <a:lvl8pPr marL="33623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8pPr>
                      <a:lvl9pPr marL="3819525" indent="-161925" defTabSz="9953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300">
                          <a:solidFill>
                            <a:schemeClr val="tx1"/>
                          </a:solidFill>
                          <a:latin typeface="Myriad Pro" pitchFamily="34" charset="0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altLang="ru-RU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itchFamily="34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itchFamily="34" charset="0"/>
                          <a:ea typeface="+mn-ea"/>
                          <a:cs typeface="Times New Roman" pitchFamily="18" charset="0"/>
                        </a:rPr>
                        <a:t>36 748,34</a:t>
                      </a:r>
                    </a:p>
                  </a:txBody>
                  <a:tcPr marL="43993" marR="4399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A23201-40BD-4EC0-B547-BB5074C5B282}" type="slidenum">
              <a:rPr lang="ru-RU" altLang="ru-RU" smtClean="0"/>
              <a:pPr>
                <a:defRPr/>
              </a:pPr>
              <a:t>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8692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3"/>
          <p:cNvSpPr>
            <a:spLocks noChangeArrowheads="1"/>
          </p:cNvSpPr>
          <p:nvPr/>
        </p:nvSpPr>
        <p:spPr bwMode="auto">
          <a:xfrm>
            <a:off x="63500" y="9158288"/>
            <a:ext cx="96488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dirty="0">
              <a:solidFill>
                <a:schemeClr val="bg1"/>
              </a:solidFill>
            </a:endParaRPr>
          </a:p>
        </p:txBody>
      </p:sp>
      <p:sp>
        <p:nvSpPr>
          <p:cNvPr id="3076" name="Rectangle 69"/>
          <p:cNvSpPr>
            <a:spLocks noChangeArrowheads="1"/>
          </p:cNvSpPr>
          <p:nvPr/>
        </p:nvSpPr>
        <p:spPr bwMode="auto">
          <a:xfrm>
            <a:off x="0" y="29718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           </a:t>
            </a:r>
            <a:endParaRPr lang="ru-RU" altLang="ru-RU"/>
          </a:p>
        </p:txBody>
      </p:sp>
      <p:sp>
        <p:nvSpPr>
          <p:cNvPr id="3077" name="Rectangle 70"/>
          <p:cNvSpPr>
            <a:spLocks noChangeArrowheads="1"/>
          </p:cNvSpPr>
          <p:nvPr/>
        </p:nvSpPr>
        <p:spPr bwMode="auto">
          <a:xfrm>
            <a:off x="0" y="47625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</a:t>
            </a:r>
            <a:endParaRPr lang="ru-RU" altLang="ru-RU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9762" y="-1323"/>
            <a:ext cx="11522075" cy="620469"/>
          </a:xfrm>
        </p:spPr>
        <p:txBody>
          <a:bodyPr/>
          <a:lstStyle/>
          <a:p>
            <a:r>
              <a:rPr lang="ru-RU" sz="1600" dirty="0" smtClean="0"/>
              <a:t>УЧАСТНИКИ ПРОЕКТА</a:t>
            </a:r>
            <a:endParaRPr lang="ru-RU" sz="1600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43172"/>
              </p:ext>
            </p:extLst>
          </p:nvPr>
        </p:nvGraphicFramePr>
        <p:xfrm>
          <a:off x="653143" y="1788909"/>
          <a:ext cx="11222627" cy="61077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9554"/>
                <a:gridCol w="7783073"/>
              </a:tblGrid>
              <a:tr h="5930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Участники проекта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Вклад</a:t>
                      </a:r>
                      <a:r>
                        <a:rPr lang="ru-RU" sz="1400" baseline="0" dirty="0" smtClean="0">
                          <a:effectLst/>
                        </a:rPr>
                        <a:t> в проект</a:t>
                      </a:r>
                      <a:endParaRPr lang="ru-RU" sz="1400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03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Ленинградская область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Предоставляет земельные участки, необходимые для строительства и эксплуатации  ТПУ «</a:t>
                      </a:r>
                      <a:r>
                        <a:rPr lang="ru-RU" sz="1400" dirty="0" err="1">
                          <a:effectLst/>
                        </a:rPr>
                        <a:t>Девяткино</a:t>
                      </a:r>
                      <a:r>
                        <a:rPr lang="ru-RU" sz="1400" dirty="0">
                          <a:effectLst/>
                        </a:rPr>
                        <a:t>»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Финансирует строительство региональных дорог </a:t>
                      </a:r>
                      <a:endParaRPr lang="ru-RU" sz="1400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03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Санкт-Петербург 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Предоставляет </a:t>
                      </a:r>
                      <a:r>
                        <a:rPr lang="ru-RU" sz="1400" dirty="0" smtClean="0">
                          <a:effectLst/>
                        </a:rPr>
                        <a:t>объекты </a:t>
                      </a:r>
                      <a:r>
                        <a:rPr lang="ru-RU" sz="1400" dirty="0">
                          <a:effectLst/>
                        </a:rPr>
                        <a:t>недвижимости,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необходимые для строительства и эксплуатации  ТПУ «</a:t>
                      </a:r>
                      <a:r>
                        <a:rPr lang="ru-RU" sz="1400" dirty="0" err="1">
                          <a:effectLst/>
                        </a:rPr>
                        <a:t>Девяткино</a:t>
                      </a:r>
                      <a:r>
                        <a:rPr lang="ru-RU" sz="1400" dirty="0">
                          <a:effectLst/>
                        </a:rPr>
                        <a:t>» (например, подземные переходы</a:t>
                      </a:r>
                      <a:r>
                        <a:rPr lang="ru-RU" sz="1400" dirty="0" smtClean="0">
                          <a:effectLst/>
                        </a:rPr>
                        <a:t>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984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ГУП «Петербургский метрополитен»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Предоставляет </a:t>
                      </a:r>
                      <a:r>
                        <a:rPr lang="ru-RU" sz="1400" dirty="0" smtClean="0">
                          <a:effectLst/>
                        </a:rPr>
                        <a:t>вестибюль </a:t>
                      </a:r>
                      <a:r>
                        <a:rPr lang="ru-RU" sz="1400" dirty="0">
                          <a:effectLst/>
                        </a:rPr>
                        <a:t>станции метрополитена </a:t>
                      </a:r>
                      <a:r>
                        <a:rPr lang="ru-RU" sz="1400" dirty="0" err="1">
                          <a:effectLst/>
                        </a:rPr>
                        <a:t>Девяткино</a:t>
                      </a:r>
                      <a:r>
                        <a:rPr lang="ru-RU" sz="1400" dirty="0">
                          <a:effectLst/>
                        </a:rPr>
                        <a:t> для реконструкции на основании договора (при необходимости</a:t>
                      </a:r>
                      <a:r>
                        <a:rPr lang="ru-RU" sz="1400" dirty="0" smtClean="0">
                          <a:effectLst/>
                        </a:rPr>
                        <a:t>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12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ОАО «РЖД»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Предоставляет </a:t>
                      </a:r>
                      <a:r>
                        <a:rPr lang="ru-RU" sz="1400" dirty="0" smtClean="0">
                          <a:effectLst/>
                        </a:rPr>
                        <a:t>платформы</a:t>
                      </a:r>
                      <a:r>
                        <a:rPr lang="ru-RU" sz="1400" dirty="0">
                          <a:effectLst/>
                        </a:rPr>
                        <a:t>, принадлежащие ОАО «РЖД» для реконструкции на основании договора </a:t>
                      </a:r>
                      <a:endParaRPr lang="ru-RU" sz="1400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12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Российская Федерация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Вынос ЛЭП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Обеспечение </a:t>
                      </a:r>
                      <a:r>
                        <a:rPr lang="ru-RU" sz="1400" dirty="0" smtClean="0">
                          <a:effectLst/>
                        </a:rPr>
                        <a:t>подключения ТПУ </a:t>
                      </a:r>
                      <a:r>
                        <a:rPr lang="ru-RU" sz="1400" dirty="0">
                          <a:effectLst/>
                        </a:rPr>
                        <a:t>«</a:t>
                      </a:r>
                      <a:r>
                        <a:rPr lang="ru-RU" sz="1400" dirty="0" err="1">
                          <a:effectLst/>
                        </a:rPr>
                        <a:t>Девяткино</a:t>
                      </a:r>
                      <a:r>
                        <a:rPr lang="ru-RU" sz="1400" dirty="0" smtClean="0">
                          <a:effectLst/>
                        </a:rPr>
                        <a:t>» к КАД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12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Концессионер/частный</a:t>
                      </a:r>
                      <a:endParaRPr lang="ru-RU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Партнер 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Финансирует, осуществляет проектирование, строительство, передает созданный объект в государственную собственность, эксплуатирует ТПУ «</a:t>
                      </a:r>
                      <a:r>
                        <a:rPr lang="ru-RU" sz="1400" dirty="0" err="1">
                          <a:effectLst/>
                        </a:rPr>
                        <a:t>Девяткино</a:t>
                      </a:r>
                      <a:r>
                        <a:rPr lang="ru-RU" sz="1400" dirty="0" smtClean="0">
                          <a:effectLst/>
                        </a:rPr>
                        <a:t>»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14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0313968"/>
      </p:ext>
    </p:extLst>
  </p:cSld>
  <p:clrMapOvr>
    <a:masterClrMapping/>
  </p:clrMapOvr>
  <p:transition advClick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3"/>
          <p:cNvSpPr>
            <a:spLocks noChangeArrowheads="1"/>
          </p:cNvSpPr>
          <p:nvPr/>
        </p:nvSpPr>
        <p:spPr bwMode="auto">
          <a:xfrm>
            <a:off x="63500" y="9158288"/>
            <a:ext cx="96488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dirty="0">
              <a:solidFill>
                <a:schemeClr val="bg1"/>
              </a:solidFill>
            </a:endParaRPr>
          </a:p>
        </p:txBody>
      </p:sp>
      <p:sp>
        <p:nvSpPr>
          <p:cNvPr id="3076" name="Rectangle 69"/>
          <p:cNvSpPr>
            <a:spLocks noChangeArrowheads="1"/>
          </p:cNvSpPr>
          <p:nvPr/>
        </p:nvSpPr>
        <p:spPr bwMode="auto">
          <a:xfrm>
            <a:off x="0" y="29718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           </a:t>
            </a:r>
            <a:endParaRPr lang="ru-RU" altLang="ru-RU"/>
          </a:p>
        </p:txBody>
      </p:sp>
      <p:sp>
        <p:nvSpPr>
          <p:cNvPr id="3077" name="Rectangle 70"/>
          <p:cNvSpPr>
            <a:spLocks noChangeArrowheads="1"/>
          </p:cNvSpPr>
          <p:nvPr/>
        </p:nvSpPr>
        <p:spPr bwMode="auto">
          <a:xfrm>
            <a:off x="0" y="47625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</a:t>
            </a:r>
            <a:endParaRPr lang="ru-RU" altLang="ru-RU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9762" y="-1323"/>
            <a:ext cx="11522075" cy="620469"/>
          </a:xfrm>
        </p:spPr>
        <p:txBody>
          <a:bodyPr/>
          <a:lstStyle/>
          <a:p>
            <a:r>
              <a:rPr lang="ru-RU" sz="1600" dirty="0" smtClean="0"/>
              <a:t>ЭТАПЫ ПОДГОТОВКИ КОНКУРСА</a:t>
            </a:r>
            <a:endParaRPr lang="ru-RU" sz="16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666625"/>
              </p:ext>
            </p:extLst>
          </p:nvPr>
        </p:nvGraphicFramePr>
        <p:xfrm>
          <a:off x="756829" y="1289707"/>
          <a:ext cx="11287941" cy="67863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07014"/>
                <a:gridCol w="2580927"/>
              </a:tblGrid>
              <a:tr h="5097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Этапы подготовки </a:t>
                      </a:r>
                      <a:r>
                        <a:rPr lang="ru-RU" sz="1400" dirty="0" smtClean="0">
                          <a:effectLst/>
                        </a:rPr>
                        <a:t>конкурса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Ориентировочные сроки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194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Разработка концепции проекта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Согласование концепции с ИОГВ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Санкт-Петербурга и Ленинградской области,  ответственными вице-губернаторами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Санкт-Петербурга и Ленинградской области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До 01.09.2015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646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Разработка соглашения о проведении совместного конкурса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Согласование соглашения с ИОГВ и вице-губернаторами Санкт – Петербурга и Ленинградской </a:t>
                      </a:r>
                      <a:r>
                        <a:rPr lang="ru-RU" sz="1400" dirty="0" smtClean="0">
                          <a:effectLst/>
                        </a:rPr>
                        <a:t>области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До 01.09.2015 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97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Разработка и подписание меморандума о намерениях с ОАО «РЖД» и ГУП «Петербургский метрополитен</a:t>
                      </a:r>
                      <a:r>
                        <a:rPr lang="ru-RU" sz="1400" dirty="0" smtClean="0">
                          <a:effectLst/>
                        </a:rPr>
                        <a:t>»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До </a:t>
                      </a:r>
                      <a:r>
                        <a:rPr lang="ru-RU" sz="1400" dirty="0" smtClean="0">
                          <a:effectLst/>
                        </a:rPr>
                        <a:t>01.09.2015 (либо 01.09.2015 на Координационном Совете)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97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Подписание </a:t>
                      </a:r>
                      <a:r>
                        <a:rPr lang="ru-RU" sz="1400" dirty="0" smtClean="0">
                          <a:effectLst/>
                        </a:rPr>
                        <a:t>соглашения </a:t>
                      </a:r>
                      <a:r>
                        <a:rPr lang="ru-RU" sz="1400" dirty="0">
                          <a:effectLst/>
                        </a:rPr>
                        <a:t>о проведении совместного </a:t>
                      </a:r>
                      <a:r>
                        <a:rPr lang="ru-RU" sz="1400" dirty="0" smtClean="0">
                          <a:effectLst/>
                        </a:rPr>
                        <a:t>конкурса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01.09.2015 </a:t>
                      </a:r>
                      <a:r>
                        <a:rPr lang="ru-RU" sz="1400" dirty="0" smtClean="0">
                          <a:effectLst/>
                        </a:rPr>
                        <a:t>(Координационный Совет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97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Разработка градостроительной </a:t>
                      </a:r>
                      <a:r>
                        <a:rPr lang="ru-RU" sz="1400" dirty="0" smtClean="0">
                          <a:effectLst/>
                        </a:rPr>
                        <a:t>документации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До 01.11.2015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97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Разработка и согласование конкурсной </a:t>
                      </a:r>
                      <a:r>
                        <a:rPr lang="ru-RU" sz="1400" dirty="0" smtClean="0">
                          <a:effectLst/>
                        </a:rPr>
                        <a:t>документации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До 01.09.2016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97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Формирование земельных</a:t>
                      </a:r>
                      <a:r>
                        <a:rPr lang="ru-RU" sz="1400" baseline="0" dirty="0" smtClean="0">
                          <a:effectLst/>
                        </a:rPr>
                        <a:t> участков, р</a:t>
                      </a:r>
                      <a:r>
                        <a:rPr lang="ru-RU" sz="1400" dirty="0" smtClean="0">
                          <a:effectLst/>
                        </a:rPr>
                        <a:t>ешение </a:t>
                      </a:r>
                      <a:r>
                        <a:rPr lang="ru-RU" sz="1400" dirty="0">
                          <a:effectLst/>
                        </a:rPr>
                        <a:t>имущественно-правовых </a:t>
                      </a:r>
                      <a:r>
                        <a:rPr lang="ru-RU" sz="1400" dirty="0" smtClean="0">
                          <a:effectLst/>
                        </a:rPr>
                        <a:t>вопросов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До 01.09.2016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646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Согласование и принятие Правительством Санкт-Петербурга и Правительством Ленинградской области решений об объявлении конкурса в целях заключения концессионного соглашения в отношении ТПУ «</a:t>
                      </a:r>
                      <a:r>
                        <a:rPr lang="ru-RU" sz="1400" dirty="0" err="1">
                          <a:effectLst/>
                        </a:rPr>
                        <a:t>Девяткино</a:t>
                      </a:r>
                      <a:r>
                        <a:rPr lang="ru-RU" sz="1400" dirty="0" smtClean="0">
                          <a:effectLst/>
                        </a:rPr>
                        <a:t>»</a:t>
                      </a:r>
                      <a:endParaRPr lang="ru-RU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01.09.2016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486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Проведение </a:t>
                      </a:r>
                      <a:r>
                        <a:rPr lang="en-US" sz="1400" dirty="0" smtClean="0">
                          <a:effectLst/>
                        </a:rPr>
                        <a:t>Road-show</a:t>
                      </a:r>
                      <a:endParaRPr lang="ru-RU" sz="1400" dirty="0" smtClean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 smtClean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30.09.2016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15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35359061"/>
      </p:ext>
    </p:extLst>
  </p:cSld>
  <p:clrMapOvr>
    <a:masterClrMapping/>
  </p:clrMapOvr>
  <p:transition advClick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3"/>
          <p:cNvSpPr>
            <a:spLocks noChangeArrowheads="1"/>
          </p:cNvSpPr>
          <p:nvPr/>
        </p:nvSpPr>
        <p:spPr bwMode="auto">
          <a:xfrm>
            <a:off x="63500" y="9158288"/>
            <a:ext cx="96488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dirty="0">
              <a:solidFill>
                <a:schemeClr val="bg1"/>
              </a:solidFill>
            </a:endParaRPr>
          </a:p>
        </p:txBody>
      </p:sp>
      <p:sp>
        <p:nvSpPr>
          <p:cNvPr id="3075" name="Rectangle 20"/>
          <p:cNvSpPr>
            <a:spLocks noChangeArrowheads="1"/>
          </p:cNvSpPr>
          <p:nvPr/>
        </p:nvSpPr>
        <p:spPr bwMode="auto">
          <a:xfrm>
            <a:off x="685800" y="120650"/>
            <a:ext cx="11476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sz="1600" b="1" dirty="0">
                <a:solidFill>
                  <a:schemeClr val="bg1"/>
                </a:solidFill>
              </a:rPr>
              <a:t>ОЦЕНКА ОБЪЕМА ИНВЕСТИЦИОННЫХ ЗАТРАТ: ИСТОЧНИКИ ИНВЕСТИЦИЙ</a:t>
            </a:r>
          </a:p>
        </p:txBody>
      </p:sp>
      <p:sp>
        <p:nvSpPr>
          <p:cNvPr id="3076" name="Rectangle 69"/>
          <p:cNvSpPr>
            <a:spLocks noChangeArrowheads="1"/>
          </p:cNvSpPr>
          <p:nvPr/>
        </p:nvSpPr>
        <p:spPr bwMode="auto">
          <a:xfrm>
            <a:off x="0" y="29718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           </a:t>
            </a:r>
            <a:endParaRPr lang="ru-RU" altLang="ru-RU"/>
          </a:p>
        </p:txBody>
      </p:sp>
      <p:sp>
        <p:nvSpPr>
          <p:cNvPr id="3077" name="Rectangle 70"/>
          <p:cNvSpPr>
            <a:spLocks noChangeArrowheads="1"/>
          </p:cNvSpPr>
          <p:nvPr/>
        </p:nvSpPr>
        <p:spPr bwMode="auto">
          <a:xfrm>
            <a:off x="0" y="47625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</a:t>
            </a:r>
            <a:endParaRPr lang="ru-RU" altLang="ru-RU"/>
          </a:p>
        </p:txBody>
      </p:sp>
      <p:sp>
        <p:nvSpPr>
          <p:cNvPr id="3078" name="Прямоугольник 16"/>
          <p:cNvSpPr>
            <a:spLocks noChangeArrowheads="1"/>
          </p:cNvSpPr>
          <p:nvPr/>
        </p:nvSpPr>
        <p:spPr bwMode="auto">
          <a:xfrm>
            <a:off x="614363" y="657225"/>
            <a:ext cx="1143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sz="2000" b="1"/>
              <a:t>Инвестиции в проект (тыс. руб.)</a:t>
            </a:r>
            <a:endParaRPr lang="ru-RU" altLang="ru-RU" sz="200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pic>
        <p:nvPicPr>
          <p:cNvPr id="16" name="Рисунок 12" descr="ИсточникиФинансир-00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11" y="5180551"/>
            <a:ext cx="5644133" cy="392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83298"/>
              </p:ext>
            </p:extLst>
          </p:nvPr>
        </p:nvGraphicFramePr>
        <p:xfrm>
          <a:off x="6832849" y="5385290"/>
          <a:ext cx="5040559" cy="1166813"/>
        </p:xfrm>
        <a:graphic>
          <a:graphicData uri="http://schemas.openxmlformats.org/drawingml/2006/table">
            <a:tbl>
              <a:tblPr/>
              <a:tblGrid>
                <a:gridCol w="2232247"/>
                <a:gridCol w="1512168"/>
                <a:gridCol w="1296144"/>
              </a:tblGrid>
              <a:tr h="3784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ИСТОЧНИКИ ИНВЕСТИЦИЙ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СУММА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  <a:r>
                        <a:rPr lang="ru-RU" sz="1200" b="1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 В ПРОЕКТЕ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26279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Российская федерация</a:t>
                      </a:r>
                    </a:p>
                  </a:txBody>
                  <a:tcPr marL="171460" marR="17146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3 118 341</a:t>
                      </a:r>
                    </a:p>
                  </a:txBody>
                  <a:tcPr marL="171460" marR="17146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8,5%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71460" marR="17146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DD"/>
                    </a:solidFill>
                  </a:tcPr>
                </a:tc>
              </a:tr>
              <a:tr h="26279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Ленинградская область</a:t>
                      </a:r>
                    </a:p>
                  </a:txBody>
                  <a:tcPr marL="171460" marR="17146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1 771 110</a:t>
                      </a:r>
                    </a:p>
                  </a:txBody>
                  <a:tcPr marL="171460" marR="17146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4,8%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71460" marR="17146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69A"/>
                    </a:solidFill>
                  </a:tcPr>
                </a:tc>
              </a:tr>
              <a:tr h="26279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Частные инвестиции</a:t>
                      </a:r>
                    </a:p>
                  </a:txBody>
                  <a:tcPr marL="171460" marR="17146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31 858 881</a:t>
                      </a:r>
                    </a:p>
                  </a:txBody>
                  <a:tcPr marL="171460" marR="17146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86,,7%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71460" marR="17146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pic>
        <p:nvPicPr>
          <p:cNvPr id="18" name="Рисунок 16" descr="Круг ИсточнФинанс-001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0960" y="6664325"/>
            <a:ext cx="3071813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395210"/>
              </p:ext>
            </p:extLst>
          </p:nvPr>
        </p:nvGraphicFramePr>
        <p:xfrm>
          <a:off x="685800" y="1057276"/>
          <a:ext cx="11098531" cy="4228731"/>
        </p:xfrm>
        <a:graphic>
          <a:graphicData uri="http://schemas.openxmlformats.org/drawingml/2006/table">
            <a:tbl>
              <a:tblPr/>
              <a:tblGrid>
                <a:gridCol w="843945"/>
                <a:gridCol w="3211272"/>
                <a:gridCol w="1100228"/>
                <a:gridCol w="1790087"/>
                <a:gridCol w="1861689"/>
                <a:gridCol w="2291310"/>
              </a:tblGrid>
              <a:tr h="32472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Инвестор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Вид работ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Всего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Инвестиции по концессионному соглашению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Инвестиции на этапе подготовки </a:t>
                      </a:r>
                      <a:r>
                        <a:rPr lang="ru-RU" sz="1100" b="1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земельного участка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Инвестиции по обязательствам об обеспечении доступности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8448"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Строительство</a:t>
                      </a:r>
                      <a:r>
                        <a:rPr lang="ru-RU" sz="1400" b="1" i="0" u="none" strike="noStrike" baseline="0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 ТПУ, 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в т.ч.: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179998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34 120 876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844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ЧИ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Проектно-изыскательские работы</a:t>
                      </a:r>
                    </a:p>
                  </a:txBody>
                  <a:tcPr marL="179998" marR="179998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1 068 527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269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ЧИ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Строительство зданий и сооружений</a:t>
                      </a:r>
                    </a:p>
                  </a:txBody>
                  <a:tcPr marL="179998" marR="179998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30 790 355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1090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ЛО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kern="1200" baseline="0" dirty="0" smtClean="0">
                          <a:solidFill>
                            <a:srgbClr val="000000"/>
                          </a:solidFill>
                          <a:latin typeface="Arial Narrow"/>
                          <a:ea typeface="+mn-ea"/>
                          <a:cs typeface="+mn-cs"/>
                        </a:rPr>
                        <a:t>Формирование земельного участка для строительства ТПУ</a:t>
                      </a:r>
                      <a:r>
                        <a:rPr lang="ru-RU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Arial Narrow"/>
                          <a:ea typeface="+mn-ea"/>
                          <a:cs typeface="+mn-cs"/>
                        </a:rPr>
                        <a:t>, в т. ч.</a:t>
                      </a:r>
                      <a:endParaRPr lang="ru-RU" sz="1400" b="0" i="0" u="none" strike="noStrike" kern="1200" baseline="0" dirty="0">
                        <a:solidFill>
                          <a:srgbClr val="000000"/>
                        </a:solidFill>
                        <a:latin typeface="Arial Narrow"/>
                        <a:ea typeface="+mn-ea"/>
                        <a:cs typeface="+mn-cs"/>
                      </a:endParaRPr>
                    </a:p>
                  </a:txBody>
                  <a:tcPr marL="179998" marR="179998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982 230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844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ЛО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Выкуп земли под ТПУ</a:t>
                      </a:r>
                    </a:p>
                  </a:txBody>
                  <a:tcPr marL="179998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971 964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9819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ЛО</a:t>
                      </a:r>
                    </a:p>
                    <a:p>
                      <a:pPr algn="ctr" fontAlgn="b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РФ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latin typeface="Arial Narrow"/>
                      </a:endParaRPr>
                    </a:p>
                    <a:p>
                      <a:pPr marL="0" marR="0" indent="0" algn="l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Разработка градостроительной документации</a:t>
                      </a:r>
                    </a:p>
                    <a:p>
                      <a:pPr marL="0" marR="0" indent="0" algn="l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Вынос ЛЭП </a:t>
                      </a:r>
                    </a:p>
                    <a:p>
                      <a:pPr algn="l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179998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 smtClean="0">
                        <a:solidFill>
                          <a:srgbClr val="000000"/>
                        </a:solidFill>
                        <a:latin typeface="Arial Narrow"/>
                      </a:endParaRPr>
                    </a:p>
                    <a:p>
                      <a:pPr marL="0" marR="0" indent="0" algn="ctr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10 266</a:t>
                      </a:r>
                    </a:p>
                    <a:p>
                      <a:pPr marL="0" marR="0" indent="0" algn="ctr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2 261 994</a:t>
                      </a:r>
                    </a:p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5994"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kern="1200" baseline="0" dirty="0" smtClean="0">
                          <a:solidFill>
                            <a:srgbClr val="000000"/>
                          </a:solidFill>
                          <a:latin typeface="Arial Narrow"/>
                          <a:ea typeface="+mn-ea"/>
                          <a:cs typeface="+mn-cs"/>
                        </a:rPr>
                        <a:t>Обеспечение доступности ТПУ</a:t>
                      </a:r>
                      <a:r>
                        <a:rPr lang="ru-RU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Arial Narrow"/>
                          <a:ea typeface="+mn-ea"/>
                          <a:cs typeface="+mn-cs"/>
                        </a:rPr>
                        <a:t>, в т. ч.</a:t>
                      </a:r>
                      <a:endParaRPr lang="ru-RU" sz="1400" b="0" i="0" u="none" strike="noStrike" kern="1200" baseline="0" dirty="0">
                        <a:solidFill>
                          <a:srgbClr val="000000"/>
                        </a:solidFill>
                        <a:latin typeface="Arial Narrow"/>
                        <a:ea typeface="+mn-ea"/>
                        <a:cs typeface="+mn-cs"/>
                      </a:endParaRPr>
                    </a:p>
                  </a:txBody>
                  <a:tcPr marL="179998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844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РФ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Строительство развязки КАД</a:t>
                      </a:r>
                    </a:p>
                  </a:txBody>
                  <a:tcPr marL="179998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856 347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844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ЛО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Устройство муниципальных дорог 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179998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788 880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ЛО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1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в т. ч. выкуп земли под муниципальные дороги</a:t>
                      </a:r>
                    </a:p>
                  </a:txBody>
                  <a:tcPr marL="179998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95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1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340 400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844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Итого инвестиции ЧИ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31 858 881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31 858 881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5345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Итого инвестиции РФ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3 118 341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95501" rtl="0" eaLnBrk="1" fontAlgn="b" latinLnBrk="0" hangingPunct="1">
                        <a:lnSpc>
                          <a:spcPts val="14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0" u="none" strike="noStrike" kern="1200" dirty="0" smtClean="0">
                          <a:solidFill>
                            <a:srgbClr val="000000"/>
                          </a:solidFill>
                          <a:latin typeface="Arial Narrow"/>
                          <a:ea typeface="+mn-ea"/>
                          <a:cs typeface="+mn-cs"/>
                        </a:rPr>
                        <a:t>2 261 994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856 347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844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Итого инвестиции ЛО 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1 771 110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 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982 230</a:t>
                      </a: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788 </a:t>
                      </a: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latin typeface="Arial Narrow"/>
                        </a:rPr>
                        <a:t>880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latin typeface="Arial Narrow"/>
                      </a:endParaRPr>
                    </a:p>
                  </a:txBody>
                  <a:tcPr marL="9236" marR="9236" marT="923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A23201-40BD-4EC0-B547-BB5074C5B282}" type="slidenum">
              <a:rPr lang="ru-RU" altLang="ru-RU" smtClean="0"/>
              <a:pPr>
                <a:defRPr/>
              </a:pPr>
              <a:t>16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74649509"/>
      </p:ext>
    </p:extLst>
  </p:cSld>
  <p:clrMapOvr>
    <a:masterClrMapping/>
  </p:clrMapOvr>
  <p:transition advClick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3"/>
          <p:cNvSpPr>
            <a:spLocks noChangeArrowheads="1"/>
          </p:cNvSpPr>
          <p:nvPr/>
        </p:nvSpPr>
        <p:spPr bwMode="auto">
          <a:xfrm>
            <a:off x="63500" y="9158288"/>
            <a:ext cx="96488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spcBef>
                <a:spcPct val="20000"/>
              </a:spcBef>
              <a:buFont typeface="Arial" pitchFamily="34" charset="0"/>
              <a:buChar char="•"/>
              <a:defRPr sz="43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defTabSz="1277938" eaLnBrk="0" hangingPunct="0">
              <a:spcBef>
                <a:spcPct val="20000"/>
              </a:spcBef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defTabSz="127793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defTabSz="1277938" eaLnBrk="0" hangingPunct="0">
              <a:spcBef>
                <a:spcPct val="20000"/>
              </a:spcBef>
              <a:buFont typeface="Arial" pitchFamily="34" charset="0"/>
              <a:buChar char="–"/>
              <a:defRPr sz="27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defTabSz="1277938" eaLnBrk="0" hangingPunct="0">
              <a:spcBef>
                <a:spcPct val="20000"/>
              </a:spcBef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1277938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1277938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1277938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1277938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3075" name="Rectangle 20"/>
          <p:cNvSpPr>
            <a:spLocks noChangeArrowheads="1"/>
          </p:cNvSpPr>
          <p:nvPr/>
        </p:nvSpPr>
        <p:spPr bwMode="auto">
          <a:xfrm>
            <a:off x="685800" y="120650"/>
            <a:ext cx="11476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 eaLnBrk="0" hangingPunct="0">
              <a:spcBef>
                <a:spcPct val="20000"/>
              </a:spcBef>
              <a:buFont typeface="Arial" pitchFamily="34" charset="0"/>
              <a:buChar char="•"/>
              <a:defRPr sz="43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defTabSz="1122363" eaLnBrk="0" hangingPunct="0">
              <a:spcBef>
                <a:spcPct val="20000"/>
              </a:spcBef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defTabSz="1122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defTabSz="1122363" eaLnBrk="0" hangingPunct="0">
              <a:spcBef>
                <a:spcPct val="20000"/>
              </a:spcBef>
              <a:buFont typeface="Arial" pitchFamily="34" charset="0"/>
              <a:buChar char="–"/>
              <a:defRPr sz="27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defTabSz="1122363" eaLnBrk="0" hangingPunct="0">
              <a:spcBef>
                <a:spcPct val="20000"/>
              </a:spcBef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1122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1122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1122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1122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>
                <a:solidFill>
                  <a:schemeClr val="bg1"/>
                </a:solidFill>
                <a:latin typeface="Arial" pitchFamily="34" charset="0"/>
              </a:rPr>
              <a:t>СТАДИИ РЕАЛИЗАЦИИ И ОСНОВНЫЕ ПАРАМЕТРЫ ИНВЕСТИЦИОННОГО ПРОЕКТА</a:t>
            </a:r>
          </a:p>
        </p:txBody>
      </p:sp>
      <p:sp>
        <p:nvSpPr>
          <p:cNvPr id="3076" name="Rectangle 64"/>
          <p:cNvSpPr>
            <a:spLocks noChangeArrowheads="1"/>
          </p:cNvSpPr>
          <p:nvPr/>
        </p:nvSpPr>
        <p:spPr bwMode="auto">
          <a:xfrm>
            <a:off x="328613" y="1430338"/>
            <a:ext cx="11430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43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7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itchFamily="34" charset="0"/>
            </a:endParaRPr>
          </a:p>
        </p:txBody>
      </p:sp>
      <p:sp>
        <p:nvSpPr>
          <p:cNvPr id="3077" name="Rectangle 68"/>
          <p:cNvSpPr>
            <a:spLocks noChangeArrowheads="1"/>
          </p:cNvSpPr>
          <p:nvPr/>
        </p:nvSpPr>
        <p:spPr bwMode="auto">
          <a:xfrm>
            <a:off x="0" y="0"/>
            <a:ext cx="1280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43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7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500">
              <a:latin typeface="Arial" pitchFamily="34" charset="0"/>
            </a:endParaRPr>
          </a:p>
        </p:txBody>
      </p:sp>
      <p:sp>
        <p:nvSpPr>
          <p:cNvPr id="3078" name="Rectangle 69"/>
          <p:cNvSpPr>
            <a:spLocks noChangeArrowheads="1"/>
          </p:cNvSpPr>
          <p:nvPr/>
        </p:nvSpPr>
        <p:spPr bwMode="auto">
          <a:xfrm>
            <a:off x="0" y="29718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43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7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100">
                <a:latin typeface="Calibri" pitchFamily="34" charset="0"/>
              </a:rPr>
              <a:t>                  </a:t>
            </a:r>
            <a:endParaRPr lang="ru-RU" altLang="ru-RU" sz="2500">
              <a:latin typeface="Arial" pitchFamily="34" charset="0"/>
            </a:endParaRPr>
          </a:p>
        </p:txBody>
      </p:sp>
      <p:sp>
        <p:nvSpPr>
          <p:cNvPr id="3079" name="Rectangle 70"/>
          <p:cNvSpPr>
            <a:spLocks noChangeArrowheads="1"/>
          </p:cNvSpPr>
          <p:nvPr/>
        </p:nvSpPr>
        <p:spPr bwMode="auto">
          <a:xfrm>
            <a:off x="0" y="47625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43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7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100">
                <a:latin typeface="Calibri" pitchFamily="34" charset="0"/>
              </a:rPr>
              <a:t>       </a:t>
            </a:r>
            <a:endParaRPr lang="ru-RU" altLang="ru-RU" sz="2500">
              <a:latin typeface="Arial" pitchFamily="34" charset="0"/>
            </a:endParaRPr>
          </a:p>
        </p:txBody>
      </p:sp>
      <p:sp>
        <p:nvSpPr>
          <p:cNvPr id="3080" name="Прямоугольник 10"/>
          <p:cNvSpPr>
            <a:spLocks noChangeArrowheads="1"/>
          </p:cNvSpPr>
          <p:nvPr/>
        </p:nvSpPr>
        <p:spPr bwMode="auto">
          <a:xfrm>
            <a:off x="757238" y="657225"/>
            <a:ext cx="11358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43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7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latin typeface="Arial" pitchFamily="34" charset="0"/>
              </a:rPr>
              <a:t>Стадии реализации Проекта по очередям</a:t>
            </a:r>
            <a:endParaRPr lang="en-US" altLang="ru-RU" sz="2000" b="1">
              <a:latin typeface="Arial" pitchFamily="34" charset="0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900113" y="1371600"/>
          <a:ext cx="11287122" cy="1552575"/>
        </p:xfrm>
        <a:graphic>
          <a:graphicData uri="http://schemas.openxmlformats.org/drawingml/2006/table">
            <a:tbl>
              <a:tblPr/>
              <a:tblGrid>
                <a:gridCol w="2199716"/>
                <a:gridCol w="801131"/>
                <a:gridCol w="801131"/>
                <a:gridCol w="801131"/>
                <a:gridCol w="801131"/>
                <a:gridCol w="801131"/>
                <a:gridCol w="801131"/>
                <a:gridCol w="801131"/>
                <a:gridCol w="801131"/>
                <a:gridCol w="801131"/>
                <a:gridCol w="274965"/>
                <a:gridCol w="801131"/>
                <a:gridCol w="801131"/>
              </a:tblGrid>
              <a:tr h="25395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Годы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2023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3522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 очередь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125286">
                <a:tc gridSpan="13">
                  <a:txBody>
                    <a:bodyPr/>
                    <a:lstStyle/>
                    <a:p>
                      <a:pPr algn="ctr" fontAlgn="b"/>
                      <a:endParaRPr lang="ru-RU" sz="4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522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 очередь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167660">
                <a:tc gridSpan="13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5501" rtl="0" eaLnBrk="1" fontAlgn="b" latinLnBrk="0" hangingPunct="1"/>
                      <a:endParaRPr lang="ru-RU" sz="11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522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 очередь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cxnSp>
        <p:nvCxnSpPr>
          <p:cNvPr id="14" name="Соединительная линия уступом 13"/>
          <p:cNvCxnSpPr/>
          <p:nvPr/>
        </p:nvCxnSpPr>
        <p:spPr>
          <a:xfrm rot="5400000">
            <a:off x="9863166" y="2195490"/>
            <a:ext cx="1162049" cy="85725"/>
          </a:xfrm>
          <a:prstGeom prst="bentConnector3">
            <a:avLst>
              <a:gd name="adj1" fmla="val 51022"/>
            </a:avLst>
          </a:prstGeom>
          <a:ln w="15875">
            <a:solidFill>
              <a:srgbClr val="00B050"/>
            </a:solidFill>
          </a:ln>
          <a:scene3d>
            <a:camera prst="orthographicFront">
              <a:rot lat="0" lon="0" rev="6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Таблица 15"/>
          <p:cNvGraphicFramePr>
            <a:graphicFrameLocks noGrp="1"/>
          </p:cNvGraphicFramePr>
          <p:nvPr/>
        </p:nvGraphicFramePr>
        <p:xfrm>
          <a:off x="900113" y="3228975"/>
          <a:ext cx="7858126" cy="1238249"/>
        </p:xfrm>
        <a:graphic>
          <a:graphicData uri="http://schemas.openxmlformats.org/drawingml/2006/table">
            <a:tbl>
              <a:tblPr/>
              <a:tblGrid>
                <a:gridCol w="2983192"/>
                <a:gridCol w="1673498"/>
                <a:gridCol w="1558404"/>
                <a:gridCol w="1643032"/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kern="120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Стадия</a:t>
                      </a:r>
                      <a:endParaRPr lang="ru-RU" sz="1400" b="1" i="0" u="none" strike="noStrike" kern="1200" dirty="0">
                        <a:solidFill>
                          <a:srgbClr val="00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501" rtl="0" eaLnBrk="1" fontAlgn="b" latinLnBrk="0" hangingPunct="1"/>
                      <a:r>
                        <a:rPr lang="ru-RU" sz="1400" b="1" i="0" u="none" strike="noStrike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очередь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501" rtl="0" eaLnBrk="1" fontAlgn="b" latinLnBrk="0" hangingPunct="1"/>
                      <a:r>
                        <a:rPr lang="ru-RU" sz="1400" b="1" i="0" u="none" strike="noStrike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 очередь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501" rtl="0" eaLnBrk="1" fontAlgn="b" latinLnBrk="0" hangingPunct="1"/>
                      <a:r>
                        <a:rPr lang="ru-RU" sz="1400" b="1" i="0" u="none" strike="noStrike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 очередь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Инвестиционная стадия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 года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 года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 года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95249">
                <a:tc>
                  <a:txBody>
                    <a:bodyPr/>
                    <a:lstStyle/>
                    <a:p>
                      <a:pPr algn="l" fontAlgn="ctr"/>
                      <a:endParaRPr lang="ru-RU" sz="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Эксплуатационная</a:t>
                      </a:r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стадия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37 лет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35 лет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33 года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971550" y="5376863"/>
          <a:ext cx="11215688" cy="3211513"/>
        </p:xfrm>
        <a:graphic>
          <a:graphicData uri="http://schemas.openxmlformats.org/drawingml/2006/table">
            <a:tbl>
              <a:tblPr/>
              <a:tblGrid>
                <a:gridCol w="7831645"/>
                <a:gridCol w="3384043"/>
              </a:tblGrid>
              <a:tr h="430981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1" i="0" u="none" strike="noStrike" dirty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Общий срок концессии (лет</a:t>
                      </a:r>
                      <a:r>
                        <a:rPr lang="ru-RU" sz="1600" b="1" i="0" u="none" strike="noStrike" dirty="0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ru-RU" sz="1600" b="1" i="0" u="none" strike="noStrike" dirty="0">
                        <a:solidFill>
                          <a:srgbClr val="00385E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79999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i="0" u="none" strike="noStrike" dirty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1707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1" i="0" u="none" strike="noStrike" dirty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NPV проекта для частного инвестора (</a:t>
                      </a:r>
                      <a:r>
                        <a:rPr lang="ru-RU" sz="1600" b="1" i="0" u="none" strike="noStrike" dirty="0" err="1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млн.руб</a:t>
                      </a:r>
                      <a:r>
                        <a:rPr lang="ru-RU" sz="1600" b="1" i="0" u="none" strike="noStrike" dirty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L="179999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i="0" u="none" strike="noStrike" dirty="0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17 624  </a:t>
                      </a:r>
                      <a:endParaRPr lang="ru-RU" sz="1800" b="1" i="0" u="none" strike="noStrike" dirty="0">
                        <a:solidFill>
                          <a:srgbClr val="00385E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1707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1" i="0" u="none" strike="noStrike" dirty="0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Дисконтированный срок окупаемости (лет)</a:t>
                      </a:r>
                    </a:p>
                  </a:txBody>
                  <a:tcPr marL="179999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i="0" u="none" strike="noStrike" dirty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16,33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6732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1" i="0" u="none" strike="noStrike" dirty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Дисконтированная сумма инвестиций частного инвестора </a:t>
                      </a:r>
                      <a:r>
                        <a:rPr lang="ru-RU" sz="1600" b="1" i="0" u="none" strike="noStrike" dirty="0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при </a:t>
                      </a:r>
                      <a:r>
                        <a:rPr lang="ru-RU" sz="1600" b="1" i="0" u="none" strike="noStrike" dirty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25% собственных </a:t>
                      </a:r>
                      <a:r>
                        <a:rPr lang="ru-RU" sz="1600" b="1" i="0" u="none" strike="noStrike" dirty="0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средств</a:t>
                      </a:r>
                      <a:r>
                        <a:rPr lang="ru-RU" sz="1600" b="1" i="0" u="none" strike="noStrike" baseline="0" dirty="0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ru-RU" sz="1600" b="1" i="0" u="none" strike="noStrike" baseline="0" dirty="0" err="1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млн.руб</a:t>
                      </a:r>
                      <a:r>
                        <a:rPr lang="ru-RU" sz="1600" b="1" i="0" u="none" strike="noStrike" baseline="0" dirty="0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ru-RU" sz="1600" b="1" i="0" u="none" strike="noStrike" dirty="0">
                        <a:solidFill>
                          <a:srgbClr val="00385E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79999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i="0" u="none" strike="noStrike" dirty="0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6 725</a:t>
                      </a:r>
                      <a:endParaRPr lang="ru-RU" sz="1800" b="1" i="0" u="none" strike="noStrike" dirty="0">
                        <a:solidFill>
                          <a:srgbClr val="00385E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9523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1" i="0" u="none" strike="noStrike" dirty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Эффективность инвестиций частного инвестора </a:t>
                      </a:r>
                      <a:r>
                        <a:rPr lang="ru-RU" sz="1600" b="1" i="0" u="none" strike="noStrike" dirty="0" smtClean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(среднегодовая доходность)</a:t>
                      </a:r>
                      <a:endParaRPr lang="ru-RU" sz="1600" b="1" i="0" u="none" strike="noStrike" dirty="0">
                        <a:solidFill>
                          <a:srgbClr val="00385E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79999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i="0" u="none" strike="noStrike" dirty="0">
                          <a:solidFill>
                            <a:srgbClr val="00385E"/>
                          </a:solidFill>
                          <a:latin typeface="Arial" pitchFamily="34" charset="0"/>
                          <a:cs typeface="Arial" pitchFamily="34" charset="0"/>
                        </a:rPr>
                        <a:t>4,1%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9523">
                <a:tc>
                  <a:txBody>
                    <a:bodyPr/>
                    <a:lstStyle/>
                    <a:p>
                      <a:pPr marL="0" marR="0" lvl="0" indent="-269875" algn="l" defTabSz="995501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600" b="1" i="0" u="none" strike="noStrike" kern="1200" dirty="0" smtClean="0">
                          <a:solidFill>
                            <a:srgbClr val="00385E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Внутренняя норма рентабельности (IRR)</a:t>
                      </a:r>
                    </a:p>
                  </a:txBody>
                  <a:tcPr marL="14400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69875" algn="ctr" defTabSz="995501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800" b="1" i="0" u="none" strike="noStrike" kern="1200" dirty="0" smtClean="0">
                          <a:solidFill>
                            <a:srgbClr val="00385E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24,9%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29" name="Прямоугольник 10"/>
          <p:cNvSpPr>
            <a:spLocks noChangeArrowheads="1"/>
          </p:cNvSpPr>
          <p:nvPr/>
        </p:nvSpPr>
        <p:spPr bwMode="auto">
          <a:xfrm>
            <a:off x="900113" y="4762500"/>
            <a:ext cx="11358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43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7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fontAlgn="ctr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385E"/>
                </a:solidFill>
                <a:latin typeface="Arial" pitchFamily="34" charset="0"/>
              </a:rPr>
              <a:t>Основные параметры Проекта для частного инвестора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A23201-40BD-4EC0-B547-BB5074C5B282}" type="slidenum">
              <a:rPr lang="ru-RU" altLang="ru-RU" smtClean="0"/>
              <a:pPr>
                <a:defRPr/>
              </a:pPr>
              <a:t>17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095555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320" y="1419860"/>
            <a:ext cx="10058400" cy="6761480"/>
          </a:xfrm>
          <a:prstGeom prst="rect">
            <a:avLst/>
          </a:prstGeom>
        </p:spPr>
      </p:pic>
      <p:sp>
        <p:nvSpPr>
          <p:cNvPr id="51202" name="Rectangle 20"/>
          <p:cNvSpPr>
            <a:spLocks noChangeArrowheads="1"/>
          </p:cNvSpPr>
          <p:nvPr/>
        </p:nvSpPr>
        <p:spPr bwMode="auto">
          <a:xfrm>
            <a:off x="350838" y="120650"/>
            <a:ext cx="119522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>
            <a:spAutoFit/>
          </a:bodyPr>
          <a:lstStyle>
            <a:lvl1pPr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30188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ru-RU" altLang="ru-RU" sz="1500" dirty="0" smtClean="0">
                <a:solidFill>
                  <a:schemeClr val="bg1"/>
                </a:solidFill>
              </a:rPr>
              <a:t>СУЩЕСТВУЮЩАЯ СИТУАЦИЯ В РАЙОНЕ СТАНЦИИ «ДЕВЯТКИНО»</a:t>
            </a:r>
            <a:endParaRPr lang="ru-RU" altLang="ru-RU" sz="1500" dirty="0">
              <a:solidFill>
                <a:schemeClr val="bg1"/>
              </a:solidFill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7144703" y="4090035"/>
            <a:ext cx="2532697" cy="1746884"/>
            <a:chOff x="7144703" y="4090035"/>
            <a:chExt cx="2532697" cy="1746884"/>
          </a:xfrm>
        </p:grpSpPr>
        <p:sp>
          <p:nvSpPr>
            <p:cNvPr id="14357" name="Text Box 21"/>
            <p:cNvSpPr txBox="1">
              <a:spLocks noChangeArrowheads="1"/>
            </p:cNvSpPr>
            <p:nvPr/>
          </p:nvSpPr>
          <p:spPr bwMode="auto">
            <a:xfrm>
              <a:off x="7144703" y="5546407"/>
              <a:ext cx="2532697" cy="2905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7" tIns="45709" rIns="91417" bIns="45709">
              <a:spAutoFit/>
            </a:bodyPr>
            <a:lstStyle>
              <a:lvl1pPr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30188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ru-RU" altLang="ru-RU" sz="1300" b="0" dirty="0" smtClean="0"/>
                <a:t>ПРИВОКЗАЛЬНАЯ ПЛОЩАДЬ</a:t>
              </a:r>
              <a:endParaRPr lang="ru-RU" altLang="ru-RU" sz="1300" b="0" dirty="0"/>
            </a:p>
          </p:txBody>
        </p:sp>
        <p:sp>
          <p:nvSpPr>
            <p:cNvPr id="34868" name="Line 52"/>
            <p:cNvSpPr>
              <a:spLocks noChangeShapeType="1"/>
            </p:cNvSpPr>
            <p:nvPr/>
          </p:nvSpPr>
          <p:spPr bwMode="auto">
            <a:xfrm flipV="1">
              <a:off x="7144703" y="4090035"/>
              <a:ext cx="0" cy="174688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560128" y="2320925"/>
            <a:ext cx="2532697" cy="1459706"/>
            <a:chOff x="3560128" y="2320925"/>
            <a:chExt cx="2532697" cy="1459706"/>
          </a:xfrm>
        </p:grpSpPr>
        <p:sp>
          <p:nvSpPr>
            <p:cNvPr id="34866" name="Line 50"/>
            <p:cNvSpPr>
              <a:spLocks noChangeShapeType="1"/>
            </p:cNvSpPr>
            <p:nvPr/>
          </p:nvSpPr>
          <p:spPr bwMode="auto">
            <a:xfrm>
              <a:off x="6092825" y="2320925"/>
              <a:ext cx="0" cy="145970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3560128" y="2320925"/>
              <a:ext cx="2532697" cy="592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7" tIns="45709" rIns="91417" bIns="45709">
              <a:spAutoFit/>
            </a:bodyPr>
            <a:lstStyle>
              <a:lvl1pPr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30188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ru-RU" altLang="ru-RU" sz="1300" b="0" dirty="0" smtClean="0"/>
                <a:t>СТАНЦИЯ МЕТРОПОЛИТЕНА</a:t>
              </a:r>
            </a:p>
            <a:p>
              <a:pPr>
                <a:spcBef>
                  <a:spcPct val="50000"/>
                </a:spcBef>
              </a:pPr>
              <a:r>
                <a:rPr lang="ru-RU" altLang="ru-RU" sz="1300" b="0" dirty="0" smtClean="0"/>
                <a:t>«ДЕВЯТКИНО»</a:t>
              </a:r>
              <a:endParaRPr lang="ru-RU" altLang="ru-RU" sz="1300" b="0" dirty="0"/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7144702" y="2320925"/>
            <a:ext cx="2532697" cy="1018779"/>
            <a:chOff x="7144702" y="2320925"/>
            <a:chExt cx="2532697" cy="1018779"/>
          </a:xfrm>
        </p:grpSpPr>
        <p:sp>
          <p:nvSpPr>
            <p:cNvPr id="34869" name="Line 53"/>
            <p:cNvSpPr>
              <a:spLocks noChangeShapeType="1"/>
            </p:cNvSpPr>
            <p:nvPr/>
          </p:nvSpPr>
          <p:spPr bwMode="auto">
            <a:xfrm>
              <a:off x="7144703" y="2320926"/>
              <a:ext cx="0" cy="101877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6" name="Text Box 21"/>
            <p:cNvSpPr txBox="1">
              <a:spLocks noChangeArrowheads="1"/>
            </p:cNvSpPr>
            <p:nvPr/>
          </p:nvSpPr>
          <p:spPr bwMode="auto">
            <a:xfrm>
              <a:off x="7144702" y="2320925"/>
              <a:ext cx="2532697" cy="2905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7" tIns="45709" rIns="91417" bIns="45709">
              <a:spAutoFit/>
            </a:bodyPr>
            <a:lstStyle>
              <a:lvl1pPr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30188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ru-RU" altLang="ru-RU" sz="1300" b="0" dirty="0" smtClean="0"/>
                <a:t>АВТОВОКЗАЛ «СЕВЕРНЫЙ»</a:t>
              </a:r>
              <a:endParaRPr lang="ru-RU" altLang="ru-RU" sz="1300" b="0" dirty="0"/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1371600" y="7020561"/>
            <a:ext cx="4030186" cy="820102"/>
            <a:chOff x="1371600" y="7020561"/>
            <a:chExt cx="4030186" cy="820102"/>
          </a:xfrm>
        </p:grpSpPr>
        <p:sp>
          <p:nvSpPr>
            <p:cNvPr id="34865" name="Line 49"/>
            <p:cNvSpPr>
              <a:spLocks noChangeShapeType="1"/>
            </p:cNvSpPr>
            <p:nvPr/>
          </p:nvSpPr>
          <p:spPr bwMode="auto">
            <a:xfrm flipV="1">
              <a:off x="1371600" y="7311073"/>
              <a:ext cx="314737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4870" name="Line 54"/>
            <p:cNvSpPr>
              <a:spLocks noChangeShapeType="1"/>
            </p:cNvSpPr>
            <p:nvPr/>
          </p:nvSpPr>
          <p:spPr bwMode="auto">
            <a:xfrm flipV="1">
              <a:off x="3160713" y="7689850"/>
              <a:ext cx="144462" cy="15081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7" name="Text Box 21"/>
            <p:cNvSpPr txBox="1">
              <a:spLocks noChangeArrowheads="1"/>
            </p:cNvSpPr>
            <p:nvPr/>
          </p:nvSpPr>
          <p:spPr bwMode="auto">
            <a:xfrm>
              <a:off x="1371600" y="7020561"/>
              <a:ext cx="2532697" cy="2905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7" tIns="45709" rIns="91417" bIns="45709">
              <a:spAutoFit/>
            </a:bodyPr>
            <a:lstStyle>
              <a:lvl1pPr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30188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ru-RU" altLang="ru-RU" sz="1300" b="0" dirty="0" smtClean="0"/>
                <a:t>ЖЕЛЕЗНОДОРОЖНЫЕ ПУТИ</a:t>
              </a:r>
              <a:endParaRPr lang="ru-RU" altLang="ru-RU" sz="1300" b="0" dirty="0"/>
            </a:p>
          </p:txBody>
        </p:sp>
        <p:sp>
          <p:nvSpPr>
            <p:cNvPr id="48" name="Line 49"/>
            <p:cNvSpPr>
              <a:spLocks noChangeShapeType="1"/>
            </p:cNvSpPr>
            <p:nvPr/>
          </p:nvSpPr>
          <p:spPr bwMode="auto">
            <a:xfrm flipV="1">
              <a:off x="2254408" y="7322186"/>
              <a:ext cx="314737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1371600" y="5848032"/>
            <a:ext cx="4627086" cy="292366"/>
            <a:chOff x="1371600" y="5848032"/>
            <a:chExt cx="4627086" cy="292366"/>
          </a:xfrm>
        </p:grpSpPr>
        <p:sp>
          <p:nvSpPr>
            <p:cNvPr id="49" name="Line 49"/>
            <p:cNvSpPr>
              <a:spLocks noChangeShapeType="1"/>
            </p:cNvSpPr>
            <p:nvPr/>
          </p:nvSpPr>
          <p:spPr bwMode="auto">
            <a:xfrm flipV="1">
              <a:off x="1417320" y="6138544"/>
              <a:ext cx="3485198" cy="185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0" name="Text Box 21"/>
            <p:cNvSpPr txBox="1">
              <a:spLocks noChangeArrowheads="1"/>
            </p:cNvSpPr>
            <p:nvPr/>
          </p:nvSpPr>
          <p:spPr bwMode="auto">
            <a:xfrm>
              <a:off x="1371600" y="5848032"/>
              <a:ext cx="3322320" cy="2923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7" tIns="45709" rIns="91417" bIns="45709">
              <a:spAutoFit/>
            </a:bodyPr>
            <a:lstStyle>
              <a:lvl1pPr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30188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ru-RU" altLang="ru-RU" sz="1300" b="0" dirty="0" smtClean="0"/>
                <a:t>ЖЕЛЕЗНОДОРОЖНЫЕ ПЛАТФОРМЫ</a:t>
              </a:r>
              <a:endParaRPr lang="ru-RU" altLang="ru-RU" sz="1300" b="0" dirty="0"/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 flipV="1">
              <a:off x="2851308" y="6134417"/>
              <a:ext cx="314737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3" name="Прямоугольник 13"/>
          <p:cNvSpPr>
            <a:spLocks noChangeArrowheads="1"/>
          </p:cNvSpPr>
          <p:nvPr/>
        </p:nvSpPr>
        <p:spPr bwMode="auto">
          <a:xfrm>
            <a:off x="63500" y="9144000"/>
            <a:ext cx="10298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ru-RU" altLang="ru-RU" sz="1400" dirty="0" smtClean="0">
                <a:solidFill>
                  <a:schemeClr val="bg1"/>
                </a:solidFill>
              </a:rPr>
              <a:t>                                                    </a:t>
            </a:r>
            <a:endParaRPr lang="ru-RU" altLang="ru-RU" sz="1400" b="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2068830" cy="64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7855" y="-5713"/>
            <a:ext cx="1913745" cy="1102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Прямоугольник 28"/>
          <p:cNvSpPr/>
          <p:nvPr/>
        </p:nvSpPr>
        <p:spPr>
          <a:xfrm>
            <a:off x="9677400" y="9006840"/>
            <a:ext cx="290702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5778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63500" y="12164"/>
            <a:ext cx="12483288" cy="9468386"/>
            <a:chOff x="63500" y="12164"/>
            <a:chExt cx="12483288" cy="9468386"/>
          </a:xfrm>
        </p:grpSpPr>
        <p:sp>
          <p:nvSpPr>
            <p:cNvPr id="895" name="Название"/>
            <p:cNvSpPr>
              <a:spLocks noChangeArrowheads="1"/>
            </p:cNvSpPr>
            <p:nvPr/>
          </p:nvSpPr>
          <p:spPr bwMode="auto">
            <a:xfrm>
              <a:off x="639763" y="12164"/>
              <a:ext cx="115220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ru-RU" altLang="ru-RU" sz="1400" dirty="0" smtClean="0">
                  <a:solidFill>
                    <a:schemeClr val="bg1"/>
                  </a:solidFill>
                </a:rPr>
                <a:t>ПРОГНОЗ ЧИСЛЕННОСТИ  НАСЕЛЕНИЯ И ПЛАНИРУЕМОЕ </a:t>
              </a:r>
              <a:r>
                <a:rPr lang="ru-RU" altLang="ru-RU" sz="1400" dirty="0">
                  <a:solidFill>
                    <a:schemeClr val="bg1"/>
                  </a:solidFill>
                </a:rPr>
                <a:t>РАЗВИТИЕ </a:t>
              </a:r>
              <a:r>
                <a:rPr lang="ru-RU" altLang="ru-RU" sz="1400" dirty="0" smtClean="0">
                  <a:solidFill>
                    <a:schemeClr val="bg1"/>
                  </a:solidFill>
                </a:rPr>
                <a:t>ПОСЕЛЕНИЙ, </a:t>
              </a:r>
            </a:p>
            <a:p>
              <a:pPr algn="ctr" eaLnBrk="1" hangingPunct="1"/>
              <a:r>
                <a:rPr lang="ru-RU" altLang="ru-RU" sz="1400" dirty="0" smtClean="0">
                  <a:solidFill>
                    <a:schemeClr val="bg1"/>
                  </a:solidFill>
                </a:rPr>
                <a:t>ПРИЛЕГАЮЩИХ К ТПУ «ДЕВЯТКИНО»</a:t>
              </a:r>
              <a:endParaRPr lang="ru-RU" altLang="ru-RU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320" name="Группа 26"/>
            <p:cNvGrpSpPr>
              <a:grpSpLocks/>
            </p:cNvGrpSpPr>
            <p:nvPr/>
          </p:nvGrpSpPr>
          <p:grpSpPr bwMode="auto">
            <a:xfrm>
              <a:off x="340977" y="1159922"/>
              <a:ext cx="7920823" cy="7693566"/>
              <a:chOff x="4199467" y="1445805"/>
              <a:chExt cx="7290148" cy="7545795"/>
            </a:xfrm>
          </p:grpSpPr>
          <p:pic>
            <p:nvPicPr>
              <p:cNvPr id="321" name="Подложка"/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211830" y="1445805"/>
                <a:ext cx="7277785" cy="75299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</p:pic>
          <p:pic>
            <p:nvPicPr>
              <p:cNvPr id="322" name="новодевятки" descr="C:\Documents and Settings\Admin\Рабочий стол\презентация\генплан новодевяткин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5345" y="2879937"/>
                <a:ext cx="2280444" cy="3918551"/>
              </a:xfrm>
              <a:prstGeom prst="rect">
                <a:avLst/>
              </a:prstGeom>
              <a:noFill/>
            </p:spPr>
          </p:pic>
          <p:pic>
            <p:nvPicPr>
              <p:cNvPr id="323" name="бугрыыыыы" descr="C:\Documents and Settings\Admin\Рабочий стол\презентация\бугрыыыыыы.png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lum contras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199467" y="1502740"/>
                <a:ext cx="5920840" cy="5050460"/>
              </a:xfrm>
              <a:prstGeom prst="rect">
                <a:avLst/>
              </a:prstGeom>
              <a:noFill/>
            </p:spPr>
          </p:pic>
          <p:pic>
            <p:nvPicPr>
              <p:cNvPr id="324" name="мурино-генплан" descr="C:\Documents and Settings\Admin\Рабочий стол\мурино генплан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6716" y="1881071"/>
                <a:ext cx="2960602" cy="6328619"/>
              </a:xfrm>
              <a:prstGeom prst="rect">
                <a:avLst/>
              </a:prstGeom>
              <a:noFill/>
            </p:spPr>
          </p:pic>
          <p:pic>
            <p:nvPicPr>
              <p:cNvPr id="325" name="прозрач" descr="C:\Documents and Settings\Admin\Рабочий стол\презентация\подложка.png"/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199467" y="1445805"/>
                <a:ext cx="7290148" cy="7532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6" name="Границы"/>
              <p:cNvPicPr>
                <a:picLocks noChangeAspect="1"/>
              </p:cNvPicPr>
              <p:nvPr/>
            </p:nvPicPr>
            <p:blipFill rotWithShape="1">
              <a:blip r:embed="rId7" cstate="email">
                <a:lum bright="-10000" contrast="-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211830" y="1445805"/>
                <a:ext cx="7277785" cy="7529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" name="Дороги сущ"/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211830" y="1445805"/>
                <a:ext cx="7277785" cy="7545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" name="планир дороги" descr="C:\Documents and Settings\Admin\Рабочий стол\планир дороги.png"/>
              <p:cNvPicPr>
                <a:picLocks noChangeAspect="1" noChangeArrowheads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629480" y="1445805"/>
                <a:ext cx="5450758" cy="7331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34" name="Мурино ЖЗ"/>
            <p:cNvGrpSpPr/>
            <p:nvPr/>
          </p:nvGrpSpPr>
          <p:grpSpPr>
            <a:xfrm>
              <a:off x="3432321" y="4009145"/>
              <a:ext cx="2669521" cy="3488938"/>
              <a:chOff x="4438567" y="3913855"/>
              <a:chExt cx="2642082" cy="3653090"/>
            </a:xfrm>
            <a:solidFill>
              <a:srgbClr val="FF9900">
                <a:alpha val="75000"/>
              </a:srgbClr>
            </a:solidFill>
          </p:grpSpPr>
          <p:sp>
            <p:nvSpPr>
              <p:cNvPr id="335" name="МУРИНО1"/>
              <p:cNvSpPr>
                <a:spLocks/>
              </p:cNvSpPr>
              <p:nvPr/>
            </p:nvSpPr>
            <p:spPr bwMode="auto">
              <a:xfrm>
                <a:off x="4438567" y="3995066"/>
                <a:ext cx="1763301" cy="2615472"/>
              </a:xfrm>
              <a:custGeom>
                <a:avLst/>
                <a:gdLst>
                  <a:gd name="T0" fmla="*/ 990 w 1281"/>
                  <a:gd name="T1" fmla="*/ 939 h 1950"/>
                  <a:gd name="T2" fmla="*/ 1156 w 1281"/>
                  <a:gd name="T3" fmla="*/ 393 h 1950"/>
                  <a:gd name="T4" fmla="*/ 1281 w 1281"/>
                  <a:gd name="T5" fmla="*/ 0 h 1950"/>
                  <a:gd name="T6" fmla="*/ 1084 w 1281"/>
                  <a:gd name="T7" fmla="*/ 1 h 1950"/>
                  <a:gd name="T8" fmla="*/ 876 w 1281"/>
                  <a:gd name="T9" fmla="*/ 81 h 1950"/>
                  <a:gd name="T10" fmla="*/ 680 w 1281"/>
                  <a:gd name="T11" fmla="*/ 189 h 1950"/>
                  <a:gd name="T12" fmla="*/ 656 w 1281"/>
                  <a:gd name="T13" fmla="*/ 277 h 1950"/>
                  <a:gd name="T14" fmla="*/ 172 w 1281"/>
                  <a:gd name="T15" fmla="*/ 193 h 1950"/>
                  <a:gd name="T16" fmla="*/ 90 w 1281"/>
                  <a:gd name="T17" fmla="*/ 945 h 1950"/>
                  <a:gd name="T18" fmla="*/ 0 w 1281"/>
                  <a:gd name="T19" fmla="*/ 1473 h 1950"/>
                  <a:gd name="T20" fmla="*/ 225 w 1281"/>
                  <a:gd name="T21" fmla="*/ 1581 h 1950"/>
                  <a:gd name="T22" fmla="*/ 474 w 1281"/>
                  <a:gd name="T23" fmla="*/ 1758 h 1950"/>
                  <a:gd name="T24" fmla="*/ 463 w 1281"/>
                  <a:gd name="T25" fmla="*/ 1737 h 1950"/>
                  <a:gd name="T26" fmla="*/ 585 w 1281"/>
                  <a:gd name="T27" fmla="*/ 1866 h 1950"/>
                  <a:gd name="T28" fmla="*/ 642 w 1281"/>
                  <a:gd name="T29" fmla="*/ 1950 h 1950"/>
                  <a:gd name="T30" fmla="*/ 675 w 1281"/>
                  <a:gd name="T31" fmla="*/ 1815 h 1950"/>
                  <a:gd name="T32" fmla="*/ 858 w 1281"/>
                  <a:gd name="T33" fmla="*/ 1275 h 1950"/>
                  <a:gd name="T34" fmla="*/ 990 w 1281"/>
                  <a:gd name="T35" fmla="*/ 939 h 1950"/>
                  <a:gd name="connsiteX0" fmla="*/ 7728 w 10000"/>
                  <a:gd name="connsiteY0" fmla="*/ 4815 h 10000"/>
                  <a:gd name="connsiteX1" fmla="*/ 9024 w 10000"/>
                  <a:gd name="connsiteY1" fmla="*/ 2015 h 10000"/>
                  <a:gd name="connsiteX2" fmla="*/ 10000 w 10000"/>
                  <a:gd name="connsiteY2" fmla="*/ 0 h 10000"/>
                  <a:gd name="connsiteX3" fmla="*/ 8462 w 10000"/>
                  <a:gd name="connsiteY3" fmla="*/ 5 h 10000"/>
                  <a:gd name="connsiteX4" fmla="*/ 6838 w 10000"/>
                  <a:gd name="connsiteY4" fmla="*/ 415 h 10000"/>
                  <a:gd name="connsiteX5" fmla="*/ 5308 w 10000"/>
                  <a:gd name="connsiteY5" fmla="*/ 969 h 10000"/>
                  <a:gd name="connsiteX6" fmla="*/ 5121 w 10000"/>
                  <a:gd name="connsiteY6" fmla="*/ 1421 h 10000"/>
                  <a:gd name="connsiteX7" fmla="*/ 1500 w 10000"/>
                  <a:gd name="connsiteY7" fmla="*/ 406 h 10000"/>
                  <a:gd name="connsiteX8" fmla="*/ 703 w 10000"/>
                  <a:gd name="connsiteY8" fmla="*/ 4846 h 10000"/>
                  <a:gd name="connsiteX9" fmla="*/ 0 w 10000"/>
                  <a:gd name="connsiteY9" fmla="*/ 7554 h 10000"/>
                  <a:gd name="connsiteX10" fmla="*/ 1756 w 10000"/>
                  <a:gd name="connsiteY10" fmla="*/ 8108 h 10000"/>
                  <a:gd name="connsiteX11" fmla="*/ 3700 w 10000"/>
                  <a:gd name="connsiteY11" fmla="*/ 9015 h 10000"/>
                  <a:gd name="connsiteX12" fmla="*/ 3614 w 10000"/>
                  <a:gd name="connsiteY12" fmla="*/ 8908 h 10000"/>
                  <a:gd name="connsiteX13" fmla="*/ 4567 w 10000"/>
                  <a:gd name="connsiteY13" fmla="*/ 9569 h 10000"/>
                  <a:gd name="connsiteX14" fmla="*/ 5012 w 10000"/>
                  <a:gd name="connsiteY14" fmla="*/ 10000 h 10000"/>
                  <a:gd name="connsiteX15" fmla="*/ 5269 w 10000"/>
                  <a:gd name="connsiteY15" fmla="*/ 9308 h 10000"/>
                  <a:gd name="connsiteX16" fmla="*/ 6698 w 10000"/>
                  <a:gd name="connsiteY16" fmla="*/ 6538 h 10000"/>
                  <a:gd name="connsiteX17" fmla="*/ 7728 w 10000"/>
                  <a:gd name="connsiteY17" fmla="*/ 4815 h 10000"/>
                  <a:gd name="connsiteX0" fmla="*/ 7728 w 10000"/>
                  <a:gd name="connsiteY0" fmla="*/ 4815 h 10000"/>
                  <a:gd name="connsiteX1" fmla="*/ 9024 w 10000"/>
                  <a:gd name="connsiteY1" fmla="*/ 2015 h 10000"/>
                  <a:gd name="connsiteX2" fmla="*/ 10000 w 10000"/>
                  <a:gd name="connsiteY2" fmla="*/ 0 h 10000"/>
                  <a:gd name="connsiteX3" fmla="*/ 8462 w 10000"/>
                  <a:gd name="connsiteY3" fmla="*/ 5 h 10000"/>
                  <a:gd name="connsiteX4" fmla="*/ 6838 w 10000"/>
                  <a:gd name="connsiteY4" fmla="*/ 415 h 10000"/>
                  <a:gd name="connsiteX5" fmla="*/ 5308 w 10000"/>
                  <a:gd name="connsiteY5" fmla="*/ 969 h 10000"/>
                  <a:gd name="connsiteX6" fmla="*/ 4755 w 10000"/>
                  <a:gd name="connsiteY6" fmla="*/ 1558 h 10000"/>
                  <a:gd name="connsiteX7" fmla="*/ 1500 w 10000"/>
                  <a:gd name="connsiteY7" fmla="*/ 406 h 10000"/>
                  <a:gd name="connsiteX8" fmla="*/ 703 w 10000"/>
                  <a:gd name="connsiteY8" fmla="*/ 4846 h 10000"/>
                  <a:gd name="connsiteX9" fmla="*/ 0 w 10000"/>
                  <a:gd name="connsiteY9" fmla="*/ 7554 h 10000"/>
                  <a:gd name="connsiteX10" fmla="*/ 1756 w 10000"/>
                  <a:gd name="connsiteY10" fmla="*/ 8108 h 10000"/>
                  <a:gd name="connsiteX11" fmla="*/ 3700 w 10000"/>
                  <a:gd name="connsiteY11" fmla="*/ 9015 h 10000"/>
                  <a:gd name="connsiteX12" fmla="*/ 3614 w 10000"/>
                  <a:gd name="connsiteY12" fmla="*/ 8908 h 10000"/>
                  <a:gd name="connsiteX13" fmla="*/ 4567 w 10000"/>
                  <a:gd name="connsiteY13" fmla="*/ 9569 h 10000"/>
                  <a:gd name="connsiteX14" fmla="*/ 5012 w 10000"/>
                  <a:gd name="connsiteY14" fmla="*/ 10000 h 10000"/>
                  <a:gd name="connsiteX15" fmla="*/ 5269 w 10000"/>
                  <a:gd name="connsiteY15" fmla="*/ 9308 h 10000"/>
                  <a:gd name="connsiteX16" fmla="*/ 6698 w 10000"/>
                  <a:gd name="connsiteY16" fmla="*/ 6538 h 10000"/>
                  <a:gd name="connsiteX17" fmla="*/ 7728 w 10000"/>
                  <a:gd name="connsiteY17" fmla="*/ 4815 h 10000"/>
                  <a:gd name="connsiteX0" fmla="*/ 7728 w 10000"/>
                  <a:gd name="connsiteY0" fmla="*/ 4815 h 10000"/>
                  <a:gd name="connsiteX1" fmla="*/ 9024 w 10000"/>
                  <a:gd name="connsiteY1" fmla="*/ 2015 h 10000"/>
                  <a:gd name="connsiteX2" fmla="*/ 10000 w 10000"/>
                  <a:gd name="connsiteY2" fmla="*/ 0 h 10000"/>
                  <a:gd name="connsiteX3" fmla="*/ 8462 w 10000"/>
                  <a:gd name="connsiteY3" fmla="*/ 5 h 10000"/>
                  <a:gd name="connsiteX4" fmla="*/ 6838 w 10000"/>
                  <a:gd name="connsiteY4" fmla="*/ 415 h 10000"/>
                  <a:gd name="connsiteX5" fmla="*/ 5151 w 10000"/>
                  <a:gd name="connsiteY5" fmla="*/ 969 h 10000"/>
                  <a:gd name="connsiteX6" fmla="*/ 4755 w 10000"/>
                  <a:gd name="connsiteY6" fmla="*/ 1558 h 10000"/>
                  <a:gd name="connsiteX7" fmla="*/ 1500 w 10000"/>
                  <a:gd name="connsiteY7" fmla="*/ 406 h 10000"/>
                  <a:gd name="connsiteX8" fmla="*/ 703 w 10000"/>
                  <a:gd name="connsiteY8" fmla="*/ 4846 h 10000"/>
                  <a:gd name="connsiteX9" fmla="*/ 0 w 10000"/>
                  <a:gd name="connsiteY9" fmla="*/ 7554 h 10000"/>
                  <a:gd name="connsiteX10" fmla="*/ 1756 w 10000"/>
                  <a:gd name="connsiteY10" fmla="*/ 8108 h 10000"/>
                  <a:gd name="connsiteX11" fmla="*/ 3700 w 10000"/>
                  <a:gd name="connsiteY11" fmla="*/ 9015 h 10000"/>
                  <a:gd name="connsiteX12" fmla="*/ 3614 w 10000"/>
                  <a:gd name="connsiteY12" fmla="*/ 8908 h 10000"/>
                  <a:gd name="connsiteX13" fmla="*/ 4567 w 10000"/>
                  <a:gd name="connsiteY13" fmla="*/ 9569 h 10000"/>
                  <a:gd name="connsiteX14" fmla="*/ 5012 w 10000"/>
                  <a:gd name="connsiteY14" fmla="*/ 10000 h 10000"/>
                  <a:gd name="connsiteX15" fmla="*/ 5269 w 10000"/>
                  <a:gd name="connsiteY15" fmla="*/ 9308 h 10000"/>
                  <a:gd name="connsiteX16" fmla="*/ 6698 w 10000"/>
                  <a:gd name="connsiteY16" fmla="*/ 6538 h 10000"/>
                  <a:gd name="connsiteX17" fmla="*/ 7728 w 10000"/>
                  <a:gd name="connsiteY17" fmla="*/ 4815 h 10000"/>
                  <a:gd name="connsiteX0" fmla="*/ 7728 w 10000"/>
                  <a:gd name="connsiteY0" fmla="*/ 4815 h 10000"/>
                  <a:gd name="connsiteX1" fmla="*/ 9024 w 10000"/>
                  <a:gd name="connsiteY1" fmla="*/ 2015 h 10000"/>
                  <a:gd name="connsiteX2" fmla="*/ 10000 w 10000"/>
                  <a:gd name="connsiteY2" fmla="*/ 0 h 10000"/>
                  <a:gd name="connsiteX3" fmla="*/ 8357 w 10000"/>
                  <a:gd name="connsiteY3" fmla="*/ 177 h 10000"/>
                  <a:gd name="connsiteX4" fmla="*/ 6838 w 10000"/>
                  <a:gd name="connsiteY4" fmla="*/ 415 h 10000"/>
                  <a:gd name="connsiteX5" fmla="*/ 5151 w 10000"/>
                  <a:gd name="connsiteY5" fmla="*/ 969 h 10000"/>
                  <a:gd name="connsiteX6" fmla="*/ 4755 w 10000"/>
                  <a:gd name="connsiteY6" fmla="*/ 1558 h 10000"/>
                  <a:gd name="connsiteX7" fmla="*/ 1500 w 10000"/>
                  <a:gd name="connsiteY7" fmla="*/ 406 h 10000"/>
                  <a:gd name="connsiteX8" fmla="*/ 703 w 10000"/>
                  <a:gd name="connsiteY8" fmla="*/ 4846 h 10000"/>
                  <a:gd name="connsiteX9" fmla="*/ 0 w 10000"/>
                  <a:gd name="connsiteY9" fmla="*/ 7554 h 10000"/>
                  <a:gd name="connsiteX10" fmla="*/ 1756 w 10000"/>
                  <a:gd name="connsiteY10" fmla="*/ 8108 h 10000"/>
                  <a:gd name="connsiteX11" fmla="*/ 3700 w 10000"/>
                  <a:gd name="connsiteY11" fmla="*/ 9015 h 10000"/>
                  <a:gd name="connsiteX12" fmla="*/ 3614 w 10000"/>
                  <a:gd name="connsiteY12" fmla="*/ 8908 h 10000"/>
                  <a:gd name="connsiteX13" fmla="*/ 4567 w 10000"/>
                  <a:gd name="connsiteY13" fmla="*/ 9569 h 10000"/>
                  <a:gd name="connsiteX14" fmla="*/ 5012 w 10000"/>
                  <a:gd name="connsiteY14" fmla="*/ 10000 h 10000"/>
                  <a:gd name="connsiteX15" fmla="*/ 5269 w 10000"/>
                  <a:gd name="connsiteY15" fmla="*/ 9308 h 10000"/>
                  <a:gd name="connsiteX16" fmla="*/ 6698 w 10000"/>
                  <a:gd name="connsiteY16" fmla="*/ 6538 h 10000"/>
                  <a:gd name="connsiteX17" fmla="*/ 7728 w 10000"/>
                  <a:gd name="connsiteY17" fmla="*/ 4815 h 10000"/>
                  <a:gd name="connsiteX0" fmla="*/ 7728 w 10000"/>
                  <a:gd name="connsiteY0" fmla="*/ 4815 h 10000"/>
                  <a:gd name="connsiteX1" fmla="*/ 9024 w 10000"/>
                  <a:gd name="connsiteY1" fmla="*/ 2015 h 10000"/>
                  <a:gd name="connsiteX2" fmla="*/ 10000 w 10000"/>
                  <a:gd name="connsiteY2" fmla="*/ 0 h 10000"/>
                  <a:gd name="connsiteX3" fmla="*/ 8357 w 10000"/>
                  <a:gd name="connsiteY3" fmla="*/ 177 h 10000"/>
                  <a:gd name="connsiteX4" fmla="*/ 6733 w 10000"/>
                  <a:gd name="connsiteY4" fmla="*/ 587 h 10000"/>
                  <a:gd name="connsiteX5" fmla="*/ 5151 w 10000"/>
                  <a:gd name="connsiteY5" fmla="*/ 969 h 10000"/>
                  <a:gd name="connsiteX6" fmla="*/ 4755 w 10000"/>
                  <a:gd name="connsiteY6" fmla="*/ 1558 h 10000"/>
                  <a:gd name="connsiteX7" fmla="*/ 1500 w 10000"/>
                  <a:gd name="connsiteY7" fmla="*/ 406 h 10000"/>
                  <a:gd name="connsiteX8" fmla="*/ 703 w 10000"/>
                  <a:gd name="connsiteY8" fmla="*/ 4846 h 10000"/>
                  <a:gd name="connsiteX9" fmla="*/ 0 w 10000"/>
                  <a:gd name="connsiteY9" fmla="*/ 7554 h 10000"/>
                  <a:gd name="connsiteX10" fmla="*/ 1756 w 10000"/>
                  <a:gd name="connsiteY10" fmla="*/ 8108 h 10000"/>
                  <a:gd name="connsiteX11" fmla="*/ 3700 w 10000"/>
                  <a:gd name="connsiteY11" fmla="*/ 9015 h 10000"/>
                  <a:gd name="connsiteX12" fmla="*/ 3614 w 10000"/>
                  <a:gd name="connsiteY12" fmla="*/ 8908 h 10000"/>
                  <a:gd name="connsiteX13" fmla="*/ 4567 w 10000"/>
                  <a:gd name="connsiteY13" fmla="*/ 9569 h 10000"/>
                  <a:gd name="connsiteX14" fmla="*/ 5012 w 10000"/>
                  <a:gd name="connsiteY14" fmla="*/ 10000 h 10000"/>
                  <a:gd name="connsiteX15" fmla="*/ 5269 w 10000"/>
                  <a:gd name="connsiteY15" fmla="*/ 9308 h 10000"/>
                  <a:gd name="connsiteX16" fmla="*/ 6698 w 10000"/>
                  <a:gd name="connsiteY16" fmla="*/ 6538 h 10000"/>
                  <a:gd name="connsiteX17" fmla="*/ 7728 w 10000"/>
                  <a:gd name="connsiteY17" fmla="*/ 4815 h 10000"/>
                  <a:gd name="connsiteX0" fmla="*/ 7728 w 10000"/>
                  <a:gd name="connsiteY0" fmla="*/ 4815 h 10000"/>
                  <a:gd name="connsiteX1" fmla="*/ 9024 w 10000"/>
                  <a:gd name="connsiteY1" fmla="*/ 2015 h 10000"/>
                  <a:gd name="connsiteX2" fmla="*/ 10000 w 10000"/>
                  <a:gd name="connsiteY2" fmla="*/ 0 h 10000"/>
                  <a:gd name="connsiteX3" fmla="*/ 8357 w 10000"/>
                  <a:gd name="connsiteY3" fmla="*/ 177 h 10000"/>
                  <a:gd name="connsiteX4" fmla="*/ 6733 w 10000"/>
                  <a:gd name="connsiteY4" fmla="*/ 587 h 10000"/>
                  <a:gd name="connsiteX5" fmla="*/ 5151 w 10000"/>
                  <a:gd name="connsiteY5" fmla="*/ 969 h 10000"/>
                  <a:gd name="connsiteX6" fmla="*/ 4755 w 10000"/>
                  <a:gd name="connsiteY6" fmla="*/ 1558 h 10000"/>
                  <a:gd name="connsiteX7" fmla="*/ 1500 w 10000"/>
                  <a:gd name="connsiteY7" fmla="*/ 406 h 10000"/>
                  <a:gd name="connsiteX8" fmla="*/ 703 w 10000"/>
                  <a:gd name="connsiteY8" fmla="*/ 4846 h 10000"/>
                  <a:gd name="connsiteX9" fmla="*/ 0 w 10000"/>
                  <a:gd name="connsiteY9" fmla="*/ 7554 h 10000"/>
                  <a:gd name="connsiteX10" fmla="*/ 1756 w 10000"/>
                  <a:gd name="connsiteY10" fmla="*/ 8108 h 10000"/>
                  <a:gd name="connsiteX11" fmla="*/ 3700 w 10000"/>
                  <a:gd name="connsiteY11" fmla="*/ 9015 h 10000"/>
                  <a:gd name="connsiteX12" fmla="*/ 3614 w 10000"/>
                  <a:gd name="connsiteY12" fmla="*/ 8908 h 10000"/>
                  <a:gd name="connsiteX13" fmla="*/ 4567 w 10000"/>
                  <a:gd name="connsiteY13" fmla="*/ 9569 h 10000"/>
                  <a:gd name="connsiteX14" fmla="*/ 5012 w 10000"/>
                  <a:gd name="connsiteY14" fmla="*/ 10000 h 10000"/>
                  <a:gd name="connsiteX15" fmla="*/ 5269 w 10000"/>
                  <a:gd name="connsiteY15" fmla="*/ 9308 h 10000"/>
                  <a:gd name="connsiteX16" fmla="*/ 6698 w 10000"/>
                  <a:gd name="connsiteY16" fmla="*/ 6538 h 10000"/>
                  <a:gd name="connsiteX17" fmla="*/ 7728 w 10000"/>
                  <a:gd name="connsiteY17" fmla="*/ 4815 h 10000"/>
                  <a:gd name="connsiteX0" fmla="*/ 7728 w 10000"/>
                  <a:gd name="connsiteY0" fmla="*/ 4815 h 10000"/>
                  <a:gd name="connsiteX1" fmla="*/ 9024 w 10000"/>
                  <a:gd name="connsiteY1" fmla="*/ 2015 h 10000"/>
                  <a:gd name="connsiteX2" fmla="*/ 10000 w 10000"/>
                  <a:gd name="connsiteY2" fmla="*/ 0 h 10000"/>
                  <a:gd name="connsiteX3" fmla="*/ 8357 w 10000"/>
                  <a:gd name="connsiteY3" fmla="*/ 177 h 10000"/>
                  <a:gd name="connsiteX4" fmla="*/ 6805 w 10000"/>
                  <a:gd name="connsiteY4" fmla="*/ 516 h 10000"/>
                  <a:gd name="connsiteX5" fmla="*/ 5151 w 10000"/>
                  <a:gd name="connsiteY5" fmla="*/ 969 h 10000"/>
                  <a:gd name="connsiteX6" fmla="*/ 4755 w 10000"/>
                  <a:gd name="connsiteY6" fmla="*/ 1558 h 10000"/>
                  <a:gd name="connsiteX7" fmla="*/ 1500 w 10000"/>
                  <a:gd name="connsiteY7" fmla="*/ 406 h 10000"/>
                  <a:gd name="connsiteX8" fmla="*/ 703 w 10000"/>
                  <a:gd name="connsiteY8" fmla="*/ 4846 h 10000"/>
                  <a:gd name="connsiteX9" fmla="*/ 0 w 10000"/>
                  <a:gd name="connsiteY9" fmla="*/ 7554 h 10000"/>
                  <a:gd name="connsiteX10" fmla="*/ 1756 w 10000"/>
                  <a:gd name="connsiteY10" fmla="*/ 8108 h 10000"/>
                  <a:gd name="connsiteX11" fmla="*/ 3700 w 10000"/>
                  <a:gd name="connsiteY11" fmla="*/ 9015 h 10000"/>
                  <a:gd name="connsiteX12" fmla="*/ 3614 w 10000"/>
                  <a:gd name="connsiteY12" fmla="*/ 8908 h 10000"/>
                  <a:gd name="connsiteX13" fmla="*/ 4567 w 10000"/>
                  <a:gd name="connsiteY13" fmla="*/ 9569 h 10000"/>
                  <a:gd name="connsiteX14" fmla="*/ 5012 w 10000"/>
                  <a:gd name="connsiteY14" fmla="*/ 10000 h 10000"/>
                  <a:gd name="connsiteX15" fmla="*/ 5269 w 10000"/>
                  <a:gd name="connsiteY15" fmla="*/ 9308 h 10000"/>
                  <a:gd name="connsiteX16" fmla="*/ 6698 w 10000"/>
                  <a:gd name="connsiteY16" fmla="*/ 6538 h 10000"/>
                  <a:gd name="connsiteX17" fmla="*/ 7728 w 10000"/>
                  <a:gd name="connsiteY17" fmla="*/ 4815 h 10000"/>
                  <a:gd name="connsiteX0" fmla="*/ 7728 w 10000"/>
                  <a:gd name="connsiteY0" fmla="*/ 4815 h 10000"/>
                  <a:gd name="connsiteX1" fmla="*/ 9024 w 10000"/>
                  <a:gd name="connsiteY1" fmla="*/ 2015 h 10000"/>
                  <a:gd name="connsiteX2" fmla="*/ 10000 w 10000"/>
                  <a:gd name="connsiteY2" fmla="*/ 0 h 10000"/>
                  <a:gd name="connsiteX3" fmla="*/ 8177 w 10000"/>
                  <a:gd name="connsiteY3" fmla="*/ 177 h 10000"/>
                  <a:gd name="connsiteX4" fmla="*/ 6805 w 10000"/>
                  <a:gd name="connsiteY4" fmla="*/ 516 h 10000"/>
                  <a:gd name="connsiteX5" fmla="*/ 5151 w 10000"/>
                  <a:gd name="connsiteY5" fmla="*/ 969 h 10000"/>
                  <a:gd name="connsiteX6" fmla="*/ 4755 w 10000"/>
                  <a:gd name="connsiteY6" fmla="*/ 1558 h 10000"/>
                  <a:gd name="connsiteX7" fmla="*/ 1500 w 10000"/>
                  <a:gd name="connsiteY7" fmla="*/ 406 h 10000"/>
                  <a:gd name="connsiteX8" fmla="*/ 703 w 10000"/>
                  <a:gd name="connsiteY8" fmla="*/ 4846 h 10000"/>
                  <a:gd name="connsiteX9" fmla="*/ 0 w 10000"/>
                  <a:gd name="connsiteY9" fmla="*/ 7554 h 10000"/>
                  <a:gd name="connsiteX10" fmla="*/ 1756 w 10000"/>
                  <a:gd name="connsiteY10" fmla="*/ 8108 h 10000"/>
                  <a:gd name="connsiteX11" fmla="*/ 3700 w 10000"/>
                  <a:gd name="connsiteY11" fmla="*/ 9015 h 10000"/>
                  <a:gd name="connsiteX12" fmla="*/ 3614 w 10000"/>
                  <a:gd name="connsiteY12" fmla="*/ 8908 h 10000"/>
                  <a:gd name="connsiteX13" fmla="*/ 4567 w 10000"/>
                  <a:gd name="connsiteY13" fmla="*/ 9569 h 10000"/>
                  <a:gd name="connsiteX14" fmla="*/ 5012 w 10000"/>
                  <a:gd name="connsiteY14" fmla="*/ 10000 h 10000"/>
                  <a:gd name="connsiteX15" fmla="*/ 5269 w 10000"/>
                  <a:gd name="connsiteY15" fmla="*/ 9308 h 10000"/>
                  <a:gd name="connsiteX16" fmla="*/ 6698 w 10000"/>
                  <a:gd name="connsiteY16" fmla="*/ 6538 h 10000"/>
                  <a:gd name="connsiteX17" fmla="*/ 7728 w 10000"/>
                  <a:gd name="connsiteY17" fmla="*/ 4815 h 10000"/>
                  <a:gd name="connsiteX0" fmla="*/ 7728 w 10072"/>
                  <a:gd name="connsiteY0" fmla="*/ 4638 h 9823"/>
                  <a:gd name="connsiteX1" fmla="*/ 9024 w 10072"/>
                  <a:gd name="connsiteY1" fmla="*/ 1838 h 9823"/>
                  <a:gd name="connsiteX2" fmla="*/ 10072 w 10072"/>
                  <a:gd name="connsiteY2" fmla="*/ 12 h 9823"/>
                  <a:gd name="connsiteX3" fmla="*/ 8177 w 10072"/>
                  <a:gd name="connsiteY3" fmla="*/ 0 h 9823"/>
                  <a:gd name="connsiteX4" fmla="*/ 6805 w 10072"/>
                  <a:gd name="connsiteY4" fmla="*/ 339 h 9823"/>
                  <a:gd name="connsiteX5" fmla="*/ 5151 w 10072"/>
                  <a:gd name="connsiteY5" fmla="*/ 792 h 9823"/>
                  <a:gd name="connsiteX6" fmla="*/ 4755 w 10072"/>
                  <a:gd name="connsiteY6" fmla="*/ 1381 h 9823"/>
                  <a:gd name="connsiteX7" fmla="*/ 1500 w 10072"/>
                  <a:gd name="connsiteY7" fmla="*/ 229 h 9823"/>
                  <a:gd name="connsiteX8" fmla="*/ 703 w 10072"/>
                  <a:gd name="connsiteY8" fmla="*/ 4669 h 9823"/>
                  <a:gd name="connsiteX9" fmla="*/ 0 w 10072"/>
                  <a:gd name="connsiteY9" fmla="*/ 7377 h 9823"/>
                  <a:gd name="connsiteX10" fmla="*/ 1756 w 10072"/>
                  <a:gd name="connsiteY10" fmla="*/ 7931 h 9823"/>
                  <a:gd name="connsiteX11" fmla="*/ 3700 w 10072"/>
                  <a:gd name="connsiteY11" fmla="*/ 8838 h 9823"/>
                  <a:gd name="connsiteX12" fmla="*/ 3614 w 10072"/>
                  <a:gd name="connsiteY12" fmla="*/ 8731 h 9823"/>
                  <a:gd name="connsiteX13" fmla="*/ 4567 w 10072"/>
                  <a:gd name="connsiteY13" fmla="*/ 9392 h 9823"/>
                  <a:gd name="connsiteX14" fmla="*/ 5012 w 10072"/>
                  <a:gd name="connsiteY14" fmla="*/ 9823 h 9823"/>
                  <a:gd name="connsiteX15" fmla="*/ 5269 w 10072"/>
                  <a:gd name="connsiteY15" fmla="*/ 9131 h 9823"/>
                  <a:gd name="connsiteX16" fmla="*/ 6698 w 10072"/>
                  <a:gd name="connsiteY16" fmla="*/ 6361 h 9823"/>
                  <a:gd name="connsiteX17" fmla="*/ 7728 w 10072"/>
                  <a:gd name="connsiteY17" fmla="*/ 4638 h 9823"/>
                  <a:gd name="connsiteX0" fmla="*/ 7673 w 10000"/>
                  <a:gd name="connsiteY0" fmla="*/ 4722 h 10000"/>
                  <a:gd name="connsiteX1" fmla="*/ 8959 w 10000"/>
                  <a:gd name="connsiteY1" fmla="*/ 1871 h 10000"/>
                  <a:gd name="connsiteX2" fmla="*/ 10000 w 10000"/>
                  <a:gd name="connsiteY2" fmla="*/ 12 h 10000"/>
                  <a:gd name="connsiteX3" fmla="*/ 8119 w 10000"/>
                  <a:gd name="connsiteY3" fmla="*/ 0 h 10000"/>
                  <a:gd name="connsiteX4" fmla="*/ 6756 w 10000"/>
                  <a:gd name="connsiteY4" fmla="*/ 345 h 10000"/>
                  <a:gd name="connsiteX5" fmla="*/ 5114 w 10000"/>
                  <a:gd name="connsiteY5" fmla="*/ 806 h 10000"/>
                  <a:gd name="connsiteX6" fmla="*/ 4721 w 10000"/>
                  <a:gd name="connsiteY6" fmla="*/ 1406 h 10000"/>
                  <a:gd name="connsiteX7" fmla="*/ 1525 w 10000"/>
                  <a:gd name="connsiteY7" fmla="*/ 137 h 10000"/>
                  <a:gd name="connsiteX8" fmla="*/ 698 w 10000"/>
                  <a:gd name="connsiteY8" fmla="*/ 4753 h 10000"/>
                  <a:gd name="connsiteX9" fmla="*/ 0 w 10000"/>
                  <a:gd name="connsiteY9" fmla="*/ 7510 h 10000"/>
                  <a:gd name="connsiteX10" fmla="*/ 1743 w 10000"/>
                  <a:gd name="connsiteY10" fmla="*/ 8074 h 10000"/>
                  <a:gd name="connsiteX11" fmla="*/ 3674 w 10000"/>
                  <a:gd name="connsiteY11" fmla="*/ 8997 h 10000"/>
                  <a:gd name="connsiteX12" fmla="*/ 3588 w 10000"/>
                  <a:gd name="connsiteY12" fmla="*/ 8888 h 10000"/>
                  <a:gd name="connsiteX13" fmla="*/ 4534 w 10000"/>
                  <a:gd name="connsiteY13" fmla="*/ 9561 h 10000"/>
                  <a:gd name="connsiteX14" fmla="*/ 4976 w 10000"/>
                  <a:gd name="connsiteY14" fmla="*/ 10000 h 10000"/>
                  <a:gd name="connsiteX15" fmla="*/ 5231 w 10000"/>
                  <a:gd name="connsiteY15" fmla="*/ 9296 h 10000"/>
                  <a:gd name="connsiteX16" fmla="*/ 6650 w 10000"/>
                  <a:gd name="connsiteY16" fmla="*/ 6476 h 10000"/>
                  <a:gd name="connsiteX17" fmla="*/ 7673 w 10000"/>
                  <a:gd name="connsiteY17" fmla="*/ 4722 h 10000"/>
                  <a:gd name="connsiteX0" fmla="*/ 7494 w 10000"/>
                  <a:gd name="connsiteY0" fmla="*/ 4656 h 10000"/>
                  <a:gd name="connsiteX1" fmla="*/ 8959 w 10000"/>
                  <a:gd name="connsiteY1" fmla="*/ 1871 h 10000"/>
                  <a:gd name="connsiteX2" fmla="*/ 10000 w 10000"/>
                  <a:gd name="connsiteY2" fmla="*/ 12 h 10000"/>
                  <a:gd name="connsiteX3" fmla="*/ 8119 w 10000"/>
                  <a:gd name="connsiteY3" fmla="*/ 0 h 10000"/>
                  <a:gd name="connsiteX4" fmla="*/ 6756 w 10000"/>
                  <a:gd name="connsiteY4" fmla="*/ 345 h 10000"/>
                  <a:gd name="connsiteX5" fmla="*/ 5114 w 10000"/>
                  <a:gd name="connsiteY5" fmla="*/ 806 h 10000"/>
                  <a:gd name="connsiteX6" fmla="*/ 4721 w 10000"/>
                  <a:gd name="connsiteY6" fmla="*/ 1406 h 10000"/>
                  <a:gd name="connsiteX7" fmla="*/ 1525 w 10000"/>
                  <a:gd name="connsiteY7" fmla="*/ 137 h 10000"/>
                  <a:gd name="connsiteX8" fmla="*/ 698 w 10000"/>
                  <a:gd name="connsiteY8" fmla="*/ 4753 h 10000"/>
                  <a:gd name="connsiteX9" fmla="*/ 0 w 10000"/>
                  <a:gd name="connsiteY9" fmla="*/ 7510 h 10000"/>
                  <a:gd name="connsiteX10" fmla="*/ 1743 w 10000"/>
                  <a:gd name="connsiteY10" fmla="*/ 8074 h 10000"/>
                  <a:gd name="connsiteX11" fmla="*/ 3674 w 10000"/>
                  <a:gd name="connsiteY11" fmla="*/ 8997 h 10000"/>
                  <a:gd name="connsiteX12" fmla="*/ 3588 w 10000"/>
                  <a:gd name="connsiteY12" fmla="*/ 8888 h 10000"/>
                  <a:gd name="connsiteX13" fmla="*/ 4534 w 10000"/>
                  <a:gd name="connsiteY13" fmla="*/ 9561 h 10000"/>
                  <a:gd name="connsiteX14" fmla="*/ 4976 w 10000"/>
                  <a:gd name="connsiteY14" fmla="*/ 10000 h 10000"/>
                  <a:gd name="connsiteX15" fmla="*/ 5231 w 10000"/>
                  <a:gd name="connsiteY15" fmla="*/ 9296 h 10000"/>
                  <a:gd name="connsiteX16" fmla="*/ 6650 w 10000"/>
                  <a:gd name="connsiteY16" fmla="*/ 6476 h 10000"/>
                  <a:gd name="connsiteX17" fmla="*/ 7494 w 10000"/>
                  <a:gd name="connsiteY17" fmla="*/ 4656 h 10000"/>
                  <a:gd name="connsiteX0" fmla="*/ 7494 w 10000"/>
                  <a:gd name="connsiteY0" fmla="*/ 4656 h 10000"/>
                  <a:gd name="connsiteX1" fmla="*/ 7946 w 10000"/>
                  <a:gd name="connsiteY1" fmla="*/ 1752 h 10000"/>
                  <a:gd name="connsiteX2" fmla="*/ 10000 w 10000"/>
                  <a:gd name="connsiteY2" fmla="*/ 12 h 10000"/>
                  <a:gd name="connsiteX3" fmla="*/ 8119 w 10000"/>
                  <a:gd name="connsiteY3" fmla="*/ 0 h 10000"/>
                  <a:gd name="connsiteX4" fmla="*/ 6756 w 10000"/>
                  <a:gd name="connsiteY4" fmla="*/ 345 h 10000"/>
                  <a:gd name="connsiteX5" fmla="*/ 5114 w 10000"/>
                  <a:gd name="connsiteY5" fmla="*/ 806 h 10000"/>
                  <a:gd name="connsiteX6" fmla="*/ 4721 w 10000"/>
                  <a:gd name="connsiteY6" fmla="*/ 1406 h 10000"/>
                  <a:gd name="connsiteX7" fmla="*/ 1525 w 10000"/>
                  <a:gd name="connsiteY7" fmla="*/ 137 h 10000"/>
                  <a:gd name="connsiteX8" fmla="*/ 698 w 10000"/>
                  <a:gd name="connsiteY8" fmla="*/ 4753 h 10000"/>
                  <a:gd name="connsiteX9" fmla="*/ 0 w 10000"/>
                  <a:gd name="connsiteY9" fmla="*/ 7510 h 10000"/>
                  <a:gd name="connsiteX10" fmla="*/ 1743 w 10000"/>
                  <a:gd name="connsiteY10" fmla="*/ 8074 h 10000"/>
                  <a:gd name="connsiteX11" fmla="*/ 3674 w 10000"/>
                  <a:gd name="connsiteY11" fmla="*/ 8997 h 10000"/>
                  <a:gd name="connsiteX12" fmla="*/ 3588 w 10000"/>
                  <a:gd name="connsiteY12" fmla="*/ 8888 h 10000"/>
                  <a:gd name="connsiteX13" fmla="*/ 4534 w 10000"/>
                  <a:gd name="connsiteY13" fmla="*/ 9561 h 10000"/>
                  <a:gd name="connsiteX14" fmla="*/ 4976 w 10000"/>
                  <a:gd name="connsiteY14" fmla="*/ 10000 h 10000"/>
                  <a:gd name="connsiteX15" fmla="*/ 5231 w 10000"/>
                  <a:gd name="connsiteY15" fmla="*/ 9296 h 10000"/>
                  <a:gd name="connsiteX16" fmla="*/ 6650 w 10000"/>
                  <a:gd name="connsiteY16" fmla="*/ 6476 h 10000"/>
                  <a:gd name="connsiteX17" fmla="*/ 7494 w 10000"/>
                  <a:gd name="connsiteY17" fmla="*/ 4656 h 10000"/>
                  <a:gd name="connsiteX0" fmla="*/ 7494 w 8748"/>
                  <a:gd name="connsiteY0" fmla="*/ 4656 h 10000"/>
                  <a:gd name="connsiteX1" fmla="*/ 7946 w 8748"/>
                  <a:gd name="connsiteY1" fmla="*/ 1752 h 10000"/>
                  <a:gd name="connsiteX2" fmla="*/ 8748 w 8748"/>
                  <a:gd name="connsiteY2" fmla="*/ 38 h 10000"/>
                  <a:gd name="connsiteX3" fmla="*/ 8119 w 8748"/>
                  <a:gd name="connsiteY3" fmla="*/ 0 h 10000"/>
                  <a:gd name="connsiteX4" fmla="*/ 6756 w 8748"/>
                  <a:gd name="connsiteY4" fmla="*/ 345 h 10000"/>
                  <a:gd name="connsiteX5" fmla="*/ 5114 w 8748"/>
                  <a:gd name="connsiteY5" fmla="*/ 806 h 10000"/>
                  <a:gd name="connsiteX6" fmla="*/ 4721 w 8748"/>
                  <a:gd name="connsiteY6" fmla="*/ 1406 h 10000"/>
                  <a:gd name="connsiteX7" fmla="*/ 1525 w 8748"/>
                  <a:gd name="connsiteY7" fmla="*/ 137 h 10000"/>
                  <a:gd name="connsiteX8" fmla="*/ 698 w 8748"/>
                  <a:gd name="connsiteY8" fmla="*/ 4753 h 10000"/>
                  <a:gd name="connsiteX9" fmla="*/ 0 w 8748"/>
                  <a:gd name="connsiteY9" fmla="*/ 7510 h 10000"/>
                  <a:gd name="connsiteX10" fmla="*/ 1743 w 8748"/>
                  <a:gd name="connsiteY10" fmla="*/ 8074 h 10000"/>
                  <a:gd name="connsiteX11" fmla="*/ 3674 w 8748"/>
                  <a:gd name="connsiteY11" fmla="*/ 8997 h 10000"/>
                  <a:gd name="connsiteX12" fmla="*/ 3588 w 8748"/>
                  <a:gd name="connsiteY12" fmla="*/ 8888 h 10000"/>
                  <a:gd name="connsiteX13" fmla="*/ 4534 w 8748"/>
                  <a:gd name="connsiteY13" fmla="*/ 9561 h 10000"/>
                  <a:gd name="connsiteX14" fmla="*/ 4976 w 8748"/>
                  <a:gd name="connsiteY14" fmla="*/ 10000 h 10000"/>
                  <a:gd name="connsiteX15" fmla="*/ 5231 w 8748"/>
                  <a:gd name="connsiteY15" fmla="*/ 9296 h 10000"/>
                  <a:gd name="connsiteX16" fmla="*/ 6650 w 8748"/>
                  <a:gd name="connsiteY16" fmla="*/ 6476 h 10000"/>
                  <a:gd name="connsiteX17" fmla="*/ 7494 w 8748"/>
                  <a:gd name="connsiteY17" fmla="*/ 4656 h 10000"/>
                  <a:gd name="connsiteX0" fmla="*/ 7454 w 10000"/>
                  <a:gd name="connsiteY0" fmla="*/ 4603 h 10000"/>
                  <a:gd name="connsiteX1" fmla="*/ 9083 w 10000"/>
                  <a:gd name="connsiteY1" fmla="*/ 1752 h 10000"/>
                  <a:gd name="connsiteX2" fmla="*/ 10000 w 10000"/>
                  <a:gd name="connsiteY2" fmla="*/ 38 h 10000"/>
                  <a:gd name="connsiteX3" fmla="*/ 9281 w 10000"/>
                  <a:gd name="connsiteY3" fmla="*/ 0 h 10000"/>
                  <a:gd name="connsiteX4" fmla="*/ 7723 w 10000"/>
                  <a:gd name="connsiteY4" fmla="*/ 345 h 10000"/>
                  <a:gd name="connsiteX5" fmla="*/ 5846 w 10000"/>
                  <a:gd name="connsiteY5" fmla="*/ 806 h 10000"/>
                  <a:gd name="connsiteX6" fmla="*/ 5397 w 10000"/>
                  <a:gd name="connsiteY6" fmla="*/ 1406 h 10000"/>
                  <a:gd name="connsiteX7" fmla="*/ 1743 w 10000"/>
                  <a:gd name="connsiteY7" fmla="*/ 137 h 10000"/>
                  <a:gd name="connsiteX8" fmla="*/ 798 w 10000"/>
                  <a:gd name="connsiteY8" fmla="*/ 4753 h 10000"/>
                  <a:gd name="connsiteX9" fmla="*/ 0 w 10000"/>
                  <a:gd name="connsiteY9" fmla="*/ 7510 h 10000"/>
                  <a:gd name="connsiteX10" fmla="*/ 1992 w 10000"/>
                  <a:gd name="connsiteY10" fmla="*/ 8074 h 10000"/>
                  <a:gd name="connsiteX11" fmla="*/ 4200 w 10000"/>
                  <a:gd name="connsiteY11" fmla="*/ 8997 h 10000"/>
                  <a:gd name="connsiteX12" fmla="*/ 4102 w 10000"/>
                  <a:gd name="connsiteY12" fmla="*/ 8888 h 10000"/>
                  <a:gd name="connsiteX13" fmla="*/ 5183 w 10000"/>
                  <a:gd name="connsiteY13" fmla="*/ 9561 h 10000"/>
                  <a:gd name="connsiteX14" fmla="*/ 5688 w 10000"/>
                  <a:gd name="connsiteY14" fmla="*/ 10000 h 10000"/>
                  <a:gd name="connsiteX15" fmla="*/ 5980 w 10000"/>
                  <a:gd name="connsiteY15" fmla="*/ 9296 h 10000"/>
                  <a:gd name="connsiteX16" fmla="*/ 7602 w 10000"/>
                  <a:gd name="connsiteY16" fmla="*/ 6476 h 10000"/>
                  <a:gd name="connsiteX17" fmla="*/ 7454 w 10000"/>
                  <a:gd name="connsiteY17" fmla="*/ 4603 h 10000"/>
                  <a:gd name="connsiteX0" fmla="*/ 7454 w 10000"/>
                  <a:gd name="connsiteY0" fmla="*/ 4603 h 10000"/>
                  <a:gd name="connsiteX1" fmla="*/ 9083 w 10000"/>
                  <a:gd name="connsiteY1" fmla="*/ 1752 h 10000"/>
                  <a:gd name="connsiteX2" fmla="*/ 10000 w 10000"/>
                  <a:gd name="connsiteY2" fmla="*/ 38 h 10000"/>
                  <a:gd name="connsiteX3" fmla="*/ 9281 w 10000"/>
                  <a:gd name="connsiteY3" fmla="*/ 0 h 10000"/>
                  <a:gd name="connsiteX4" fmla="*/ 7723 w 10000"/>
                  <a:gd name="connsiteY4" fmla="*/ 345 h 10000"/>
                  <a:gd name="connsiteX5" fmla="*/ 5846 w 10000"/>
                  <a:gd name="connsiteY5" fmla="*/ 806 h 10000"/>
                  <a:gd name="connsiteX6" fmla="*/ 5397 w 10000"/>
                  <a:gd name="connsiteY6" fmla="*/ 1406 h 10000"/>
                  <a:gd name="connsiteX7" fmla="*/ 1743 w 10000"/>
                  <a:gd name="connsiteY7" fmla="*/ 137 h 10000"/>
                  <a:gd name="connsiteX8" fmla="*/ 798 w 10000"/>
                  <a:gd name="connsiteY8" fmla="*/ 4753 h 10000"/>
                  <a:gd name="connsiteX9" fmla="*/ 0 w 10000"/>
                  <a:gd name="connsiteY9" fmla="*/ 7510 h 10000"/>
                  <a:gd name="connsiteX10" fmla="*/ 1992 w 10000"/>
                  <a:gd name="connsiteY10" fmla="*/ 8074 h 10000"/>
                  <a:gd name="connsiteX11" fmla="*/ 4200 w 10000"/>
                  <a:gd name="connsiteY11" fmla="*/ 8997 h 10000"/>
                  <a:gd name="connsiteX12" fmla="*/ 4102 w 10000"/>
                  <a:gd name="connsiteY12" fmla="*/ 8888 h 10000"/>
                  <a:gd name="connsiteX13" fmla="*/ 5183 w 10000"/>
                  <a:gd name="connsiteY13" fmla="*/ 9561 h 10000"/>
                  <a:gd name="connsiteX14" fmla="*/ 5688 w 10000"/>
                  <a:gd name="connsiteY14" fmla="*/ 10000 h 10000"/>
                  <a:gd name="connsiteX15" fmla="*/ 5980 w 10000"/>
                  <a:gd name="connsiteY15" fmla="*/ 9296 h 10000"/>
                  <a:gd name="connsiteX16" fmla="*/ 7602 w 10000"/>
                  <a:gd name="connsiteY16" fmla="*/ 6476 h 10000"/>
                  <a:gd name="connsiteX17" fmla="*/ 7454 w 10000"/>
                  <a:gd name="connsiteY17" fmla="*/ 4603 h 10000"/>
                  <a:gd name="connsiteX0" fmla="*/ 7454 w 10000"/>
                  <a:gd name="connsiteY0" fmla="*/ 4603 h 10000"/>
                  <a:gd name="connsiteX1" fmla="*/ 9083 w 10000"/>
                  <a:gd name="connsiteY1" fmla="*/ 1752 h 10000"/>
                  <a:gd name="connsiteX2" fmla="*/ 10000 w 10000"/>
                  <a:gd name="connsiteY2" fmla="*/ 38 h 10000"/>
                  <a:gd name="connsiteX3" fmla="*/ 9281 w 10000"/>
                  <a:gd name="connsiteY3" fmla="*/ 0 h 10000"/>
                  <a:gd name="connsiteX4" fmla="*/ 7723 w 10000"/>
                  <a:gd name="connsiteY4" fmla="*/ 345 h 10000"/>
                  <a:gd name="connsiteX5" fmla="*/ 5846 w 10000"/>
                  <a:gd name="connsiteY5" fmla="*/ 806 h 10000"/>
                  <a:gd name="connsiteX6" fmla="*/ 5397 w 10000"/>
                  <a:gd name="connsiteY6" fmla="*/ 1406 h 10000"/>
                  <a:gd name="connsiteX7" fmla="*/ 1743 w 10000"/>
                  <a:gd name="connsiteY7" fmla="*/ 137 h 10000"/>
                  <a:gd name="connsiteX8" fmla="*/ 798 w 10000"/>
                  <a:gd name="connsiteY8" fmla="*/ 4753 h 10000"/>
                  <a:gd name="connsiteX9" fmla="*/ 0 w 10000"/>
                  <a:gd name="connsiteY9" fmla="*/ 7510 h 10000"/>
                  <a:gd name="connsiteX10" fmla="*/ 1992 w 10000"/>
                  <a:gd name="connsiteY10" fmla="*/ 8074 h 10000"/>
                  <a:gd name="connsiteX11" fmla="*/ 4200 w 10000"/>
                  <a:gd name="connsiteY11" fmla="*/ 8997 h 10000"/>
                  <a:gd name="connsiteX12" fmla="*/ 4102 w 10000"/>
                  <a:gd name="connsiteY12" fmla="*/ 8888 h 10000"/>
                  <a:gd name="connsiteX13" fmla="*/ 5183 w 10000"/>
                  <a:gd name="connsiteY13" fmla="*/ 9561 h 10000"/>
                  <a:gd name="connsiteX14" fmla="*/ 5688 w 10000"/>
                  <a:gd name="connsiteY14" fmla="*/ 10000 h 10000"/>
                  <a:gd name="connsiteX15" fmla="*/ 5980 w 10000"/>
                  <a:gd name="connsiteY15" fmla="*/ 9296 h 10000"/>
                  <a:gd name="connsiteX16" fmla="*/ 7602 w 10000"/>
                  <a:gd name="connsiteY16" fmla="*/ 6476 h 10000"/>
                  <a:gd name="connsiteX17" fmla="*/ 7454 w 10000"/>
                  <a:gd name="connsiteY17" fmla="*/ 4603 h 10000"/>
                  <a:gd name="connsiteX0" fmla="*/ 7091 w 10000"/>
                  <a:gd name="connsiteY0" fmla="*/ 5198 h 10000"/>
                  <a:gd name="connsiteX1" fmla="*/ 9083 w 10000"/>
                  <a:gd name="connsiteY1" fmla="*/ 1752 h 10000"/>
                  <a:gd name="connsiteX2" fmla="*/ 10000 w 10000"/>
                  <a:gd name="connsiteY2" fmla="*/ 38 h 10000"/>
                  <a:gd name="connsiteX3" fmla="*/ 9281 w 10000"/>
                  <a:gd name="connsiteY3" fmla="*/ 0 h 10000"/>
                  <a:gd name="connsiteX4" fmla="*/ 7723 w 10000"/>
                  <a:gd name="connsiteY4" fmla="*/ 345 h 10000"/>
                  <a:gd name="connsiteX5" fmla="*/ 5846 w 10000"/>
                  <a:gd name="connsiteY5" fmla="*/ 806 h 10000"/>
                  <a:gd name="connsiteX6" fmla="*/ 5397 w 10000"/>
                  <a:gd name="connsiteY6" fmla="*/ 1406 h 10000"/>
                  <a:gd name="connsiteX7" fmla="*/ 1743 w 10000"/>
                  <a:gd name="connsiteY7" fmla="*/ 137 h 10000"/>
                  <a:gd name="connsiteX8" fmla="*/ 798 w 10000"/>
                  <a:gd name="connsiteY8" fmla="*/ 4753 h 10000"/>
                  <a:gd name="connsiteX9" fmla="*/ 0 w 10000"/>
                  <a:gd name="connsiteY9" fmla="*/ 7510 h 10000"/>
                  <a:gd name="connsiteX10" fmla="*/ 1992 w 10000"/>
                  <a:gd name="connsiteY10" fmla="*/ 8074 h 10000"/>
                  <a:gd name="connsiteX11" fmla="*/ 4200 w 10000"/>
                  <a:gd name="connsiteY11" fmla="*/ 8997 h 10000"/>
                  <a:gd name="connsiteX12" fmla="*/ 4102 w 10000"/>
                  <a:gd name="connsiteY12" fmla="*/ 8888 h 10000"/>
                  <a:gd name="connsiteX13" fmla="*/ 5183 w 10000"/>
                  <a:gd name="connsiteY13" fmla="*/ 9561 h 10000"/>
                  <a:gd name="connsiteX14" fmla="*/ 5688 w 10000"/>
                  <a:gd name="connsiteY14" fmla="*/ 10000 h 10000"/>
                  <a:gd name="connsiteX15" fmla="*/ 5980 w 10000"/>
                  <a:gd name="connsiteY15" fmla="*/ 9296 h 10000"/>
                  <a:gd name="connsiteX16" fmla="*/ 7602 w 10000"/>
                  <a:gd name="connsiteY16" fmla="*/ 6476 h 10000"/>
                  <a:gd name="connsiteX17" fmla="*/ 7091 w 10000"/>
                  <a:gd name="connsiteY17" fmla="*/ 5198 h 10000"/>
                  <a:gd name="connsiteX0" fmla="*/ 7091 w 10000"/>
                  <a:gd name="connsiteY0" fmla="*/ 5198 h 10000"/>
                  <a:gd name="connsiteX1" fmla="*/ 9083 w 10000"/>
                  <a:gd name="connsiteY1" fmla="*/ 1752 h 10000"/>
                  <a:gd name="connsiteX2" fmla="*/ 10000 w 10000"/>
                  <a:gd name="connsiteY2" fmla="*/ 38 h 10000"/>
                  <a:gd name="connsiteX3" fmla="*/ 9281 w 10000"/>
                  <a:gd name="connsiteY3" fmla="*/ 0 h 10000"/>
                  <a:gd name="connsiteX4" fmla="*/ 7723 w 10000"/>
                  <a:gd name="connsiteY4" fmla="*/ 345 h 10000"/>
                  <a:gd name="connsiteX5" fmla="*/ 5846 w 10000"/>
                  <a:gd name="connsiteY5" fmla="*/ 806 h 10000"/>
                  <a:gd name="connsiteX6" fmla="*/ 5397 w 10000"/>
                  <a:gd name="connsiteY6" fmla="*/ 1406 h 10000"/>
                  <a:gd name="connsiteX7" fmla="*/ 1743 w 10000"/>
                  <a:gd name="connsiteY7" fmla="*/ 137 h 10000"/>
                  <a:gd name="connsiteX8" fmla="*/ 798 w 10000"/>
                  <a:gd name="connsiteY8" fmla="*/ 4753 h 10000"/>
                  <a:gd name="connsiteX9" fmla="*/ 0 w 10000"/>
                  <a:gd name="connsiteY9" fmla="*/ 7510 h 10000"/>
                  <a:gd name="connsiteX10" fmla="*/ 1992 w 10000"/>
                  <a:gd name="connsiteY10" fmla="*/ 8074 h 10000"/>
                  <a:gd name="connsiteX11" fmla="*/ 4200 w 10000"/>
                  <a:gd name="connsiteY11" fmla="*/ 8997 h 10000"/>
                  <a:gd name="connsiteX12" fmla="*/ 4102 w 10000"/>
                  <a:gd name="connsiteY12" fmla="*/ 8888 h 10000"/>
                  <a:gd name="connsiteX13" fmla="*/ 5183 w 10000"/>
                  <a:gd name="connsiteY13" fmla="*/ 9561 h 10000"/>
                  <a:gd name="connsiteX14" fmla="*/ 5688 w 10000"/>
                  <a:gd name="connsiteY14" fmla="*/ 10000 h 10000"/>
                  <a:gd name="connsiteX15" fmla="*/ 5980 w 10000"/>
                  <a:gd name="connsiteY15" fmla="*/ 9296 h 10000"/>
                  <a:gd name="connsiteX16" fmla="*/ 7602 w 10000"/>
                  <a:gd name="connsiteY16" fmla="*/ 6476 h 10000"/>
                  <a:gd name="connsiteX17" fmla="*/ 7091 w 10000"/>
                  <a:gd name="connsiteY17" fmla="*/ 5198 h 10000"/>
                  <a:gd name="connsiteX0" fmla="*/ 7091 w 10000"/>
                  <a:gd name="connsiteY0" fmla="*/ 5198 h 10000"/>
                  <a:gd name="connsiteX1" fmla="*/ 9083 w 10000"/>
                  <a:gd name="connsiteY1" fmla="*/ 1752 h 10000"/>
                  <a:gd name="connsiteX2" fmla="*/ 10000 w 10000"/>
                  <a:gd name="connsiteY2" fmla="*/ 38 h 10000"/>
                  <a:gd name="connsiteX3" fmla="*/ 9281 w 10000"/>
                  <a:gd name="connsiteY3" fmla="*/ 0 h 10000"/>
                  <a:gd name="connsiteX4" fmla="*/ 7723 w 10000"/>
                  <a:gd name="connsiteY4" fmla="*/ 345 h 10000"/>
                  <a:gd name="connsiteX5" fmla="*/ 5846 w 10000"/>
                  <a:gd name="connsiteY5" fmla="*/ 806 h 10000"/>
                  <a:gd name="connsiteX6" fmla="*/ 5397 w 10000"/>
                  <a:gd name="connsiteY6" fmla="*/ 1406 h 10000"/>
                  <a:gd name="connsiteX7" fmla="*/ 1743 w 10000"/>
                  <a:gd name="connsiteY7" fmla="*/ 137 h 10000"/>
                  <a:gd name="connsiteX8" fmla="*/ 798 w 10000"/>
                  <a:gd name="connsiteY8" fmla="*/ 4753 h 10000"/>
                  <a:gd name="connsiteX9" fmla="*/ 0 w 10000"/>
                  <a:gd name="connsiteY9" fmla="*/ 7510 h 10000"/>
                  <a:gd name="connsiteX10" fmla="*/ 1992 w 10000"/>
                  <a:gd name="connsiteY10" fmla="*/ 8074 h 10000"/>
                  <a:gd name="connsiteX11" fmla="*/ 4200 w 10000"/>
                  <a:gd name="connsiteY11" fmla="*/ 8997 h 10000"/>
                  <a:gd name="connsiteX12" fmla="*/ 4102 w 10000"/>
                  <a:gd name="connsiteY12" fmla="*/ 8888 h 10000"/>
                  <a:gd name="connsiteX13" fmla="*/ 5183 w 10000"/>
                  <a:gd name="connsiteY13" fmla="*/ 9561 h 10000"/>
                  <a:gd name="connsiteX14" fmla="*/ 5688 w 10000"/>
                  <a:gd name="connsiteY14" fmla="*/ 10000 h 10000"/>
                  <a:gd name="connsiteX15" fmla="*/ 5980 w 10000"/>
                  <a:gd name="connsiteY15" fmla="*/ 9296 h 10000"/>
                  <a:gd name="connsiteX16" fmla="*/ 5558 w 10000"/>
                  <a:gd name="connsiteY16" fmla="*/ 7918 h 10000"/>
                  <a:gd name="connsiteX17" fmla="*/ 7091 w 10000"/>
                  <a:gd name="connsiteY17" fmla="*/ 5198 h 10000"/>
                  <a:gd name="connsiteX0" fmla="*/ 7091 w 10000"/>
                  <a:gd name="connsiteY0" fmla="*/ 5198 h 10000"/>
                  <a:gd name="connsiteX1" fmla="*/ 9083 w 10000"/>
                  <a:gd name="connsiteY1" fmla="*/ 1752 h 10000"/>
                  <a:gd name="connsiteX2" fmla="*/ 10000 w 10000"/>
                  <a:gd name="connsiteY2" fmla="*/ 38 h 10000"/>
                  <a:gd name="connsiteX3" fmla="*/ 9281 w 10000"/>
                  <a:gd name="connsiteY3" fmla="*/ 0 h 10000"/>
                  <a:gd name="connsiteX4" fmla="*/ 7723 w 10000"/>
                  <a:gd name="connsiteY4" fmla="*/ 345 h 10000"/>
                  <a:gd name="connsiteX5" fmla="*/ 5846 w 10000"/>
                  <a:gd name="connsiteY5" fmla="*/ 806 h 10000"/>
                  <a:gd name="connsiteX6" fmla="*/ 5397 w 10000"/>
                  <a:gd name="connsiteY6" fmla="*/ 1406 h 10000"/>
                  <a:gd name="connsiteX7" fmla="*/ 1743 w 10000"/>
                  <a:gd name="connsiteY7" fmla="*/ 137 h 10000"/>
                  <a:gd name="connsiteX8" fmla="*/ 798 w 10000"/>
                  <a:gd name="connsiteY8" fmla="*/ 4753 h 10000"/>
                  <a:gd name="connsiteX9" fmla="*/ 0 w 10000"/>
                  <a:gd name="connsiteY9" fmla="*/ 7510 h 10000"/>
                  <a:gd name="connsiteX10" fmla="*/ 1992 w 10000"/>
                  <a:gd name="connsiteY10" fmla="*/ 8074 h 10000"/>
                  <a:gd name="connsiteX11" fmla="*/ 4200 w 10000"/>
                  <a:gd name="connsiteY11" fmla="*/ 8997 h 10000"/>
                  <a:gd name="connsiteX12" fmla="*/ 4102 w 10000"/>
                  <a:gd name="connsiteY12" fmla="*/ 8888 h 10000"/>
                  <a:gd name="connsiteX13" fmla="*/ 5183 w 10000"/>
                  <a:gd name="connsiteY13" fmla="*/ 9561 h 10000"/>
                  <a:gd name="connsiteX14" fmla="*/ 5688 w 10000"/>
                  <a:gd name="connsiteY14" fmla="*/ 10000 h 10000"/>
                  <a:gd name="connsiteX15" fmla="*/ 5980 w 10000"/>
                  <a:gd name="connsiteY15" fmla="*/ 9296 h 10000"/>
                  <a:gd name="connsiteX16" fmla="*/ 5558 w 10000"/>
                  <a:gd name="connsiteY16" fmla="*/ 7918 h 10000"/>
                  <a:gd name="connsiteX17" fmla="*/ 7091 w 10000"/>
                  <a:gd name="connsiteY17" fmla="*/ 5198 h 10000"/>
                  <a:gd name="connsiteX0" fmla="*/ 7091 w 10000"/>
                  <a:gd name="connsiteY0" fmla="*/ 5198 h 10000"/>
                  <a:gd name="connsiteX1" fmla="*/ 9083 w 10000"/>
                  <a:gd name="connsiteY1" fmla="*/ 1752 h 10000"/>
                  <a:gd name="connsiteX2" fmla="*/ 10000 w 10000"/>
                  <a:gd name="connsiteY2" fmla="*/ 38 h 10000"/>
                  <a:gd name="connsiteX3" fmla="*/ 9281 w 10000"/>
                  <a:gd name="connsiteY3" fmla="*/ 0 h 10000"/>
                  <a:gd name="connsiteX4" fmla="*/ 7723 w 10000"/>
                  <a:gd name="connsiteY4" fmla="*/ 345 h 10000"/>
                  <a:gd name="connsiteX5" fmla="*/ 5846 w 10000"/>
                  <a:gd name="connsiteY5" fmla="*/ 806 h 10000"/>
                  <a:gd name="connsiteX6" fmla="*/ 5397 w 10000"/>
                  <a:gd name="connsiteY6" fmla="*/ 1406 h 10000"/>
                  <a:gd name="connsiteX7" fmla="*/ 1743 w 10000"/>
                  <a:gd name="connsiteY7" fmla="*/ 137 h 10000"/>
                  <a:gd name="connsiteX8" fmla="*/ 798 w 10000"/>
                  <a:gd name="connsiteY8" fmla="*/ 4753 h 10000"/>
                  <a:gd name="connsiteX9" fmla="*/ 0 w 10000"/>
                  <a:gd name="connsiteY9" fmla="*/ 7510 h 10000"/>
                  <a:gd name="connsiteX10" fmla="*/ 1992 w 10000"/>
                  <a:gd name="connsiteY10" fmla="*/ 8074 h 10000"/>
                  <a:gd name="connsiteX11" fmla="*/ 4200 w 10000"/>
                  <a:gd name="connsiteY11" fmla="*/ 8997 h 10000"/>
                  <a:gd name="connsiteX12" fmla="*/ 4102 w 10000"/>
                  <a:gd name="connsiteY12" fmla="*/ 8888 h 10000"/>
                  <a:gd name="connsiteX13" fmla="*/ 5183 w 10000"/>
                  <a:gd name="connsiteY13" fmla="*/ 9561 h 10000"/>
                  <a:gd name="connsiteX14" fmla="*/ 5688 w 10000"/>
                  <a:gd name="connsiteY14" fmla="*/ 10000 h 10000"/>
                  <a:gd name="connsiteX15" fmla="*/ 5980 w 10000"/>
                  <a:gd name="connsiteY15" fmla="*/ 9296 h 10000"/>
                  <a:gd name="connsiteX16" fmla="*/ 5558 w 10000"/>
                  <a:gd name="connsiteY16" fmla="*/ 7918 h 10000"/>
                  <a:gd name="connsiteX17" fmla="*/ 7091 w 10000"/>
                  <a:gd name="connsiteY17" fmla="*/ 5198 h 10000"/>
                  <a:gd name="connsiteX0" fmla="*/ 7091 w 10000"/>
                  <a:gd name="connsiteY0" fmla="*/ 5198 h 10000"/>
                  <a:gd name="connsiteX1" fmla="*/ 9083 w 10000"/>
                  <a:gd name="connsiteY1" fmla="*/ 1752 h 10000"/>
                  <a:gd name="connsiteX2" fmla="*/ 10000 w 10000"/>
                  <a:gd name="connsiteY2" fmla="*/ 38 h 10000"/>
                  <a:gd name="connsiteX3" fmla="*/ 9281 w 10000"/>
                  <a:gd name="connsiteY3" fmla="*/ 0 h 10000"/>
                  <a:gd name="connsiteX4" fmla="*/ 7723 w 10000"/>
                  <a:gd name="connsiteY4" fmla="*/ 345 h 10000"/>
                  <a:gd name="connsiteX5" fmla="*/ 5846 w 10000"/>
                  <a:gd name="connsiteY5" fmla="*/ 806 h 10000"/>
                  <a:gd name="connsiteX6" fmla="*/ 5397 w 10000"/>
                  <a:gd name="connsiteY6" fmla="*/ 1406 h 10000"/>
                  <a:gd name="connsiteX7" fmla="*/ 1743 w 10000"/>
                  <a:gd name="connsiteY7" fmla="*/ 137 h 10000"/>
                  <a:gd name="connsiteX8" fmla="*/ 798 w 10000"/>
                  <a:gd name="connsiteY8" fmla="*/ 4753 h 10000"/>
                  <a:gd name="connsiteX9" fmla="*/ 0 w 10000"/>
                  <a:gd name="connsiteY9" fmla="*/ 7510 h 10000"/>
                  <a:gd name="connsiteX10" fmla="*/ 1992 w 10000"/>
                  <a:gd name="connsiteY10" fmla="*/ 8074 h 10000"/>
                  <a:gd name="connsiteX11" fmla="*/ 4200 w 10000"/>
                  <a:gd name="connsiteY11" fmla="*/ 8997 h 10000"/>
                  <a:gd name="connsiteX12" fmla="*/ 4102 w 10000"/>
                  <a:gd name="connsiteY12" fmla="*/ 8888 h 10000"/>
                  <a:gd name="connsiteX13" fmla="*/ 5183 w 10000"/>
                  <a:gd name="connsiteY13" fmla="*/ 9561 h 10000"/>
                  <a:gd name="connsiteX14" fmla="*/ 5688 w 10000"/>
                  <a:gd name="connsiteY14" fmla="*/ 10000 h 10000"/>
                  <a:gd name="connsiteX15" fmla="*/ 4640 w 10000"/>
                  <a:gd name="connsiteY15" fmla="*/ 8291 h 10000"/>
                  <a:gd name="connsiteX16" fmla="*/ 5558 w 10000"/>
                  <a:gd name="connsiteY16" fmla="*/ 7918 h 10000"/>
                  <a:gd name="connsiteX17" fmla="*/ 7091 w 10000"/>
                  <a:gd name="connsiteY17" fmla="*/ 5198 h 10000"/>
                  <a:gd name="connsiteX0" fmla="*/ 6932 w 9841"/>
                  <a:gd name="connsiteY0" fmla="*/ 5198 h 10000"/>
                  <a:gd name="connsiteX1" fmla="*/ 8924 w 9841"/>
                  <a:gd name="connsiteY1" fmla="*/ 1752 h 10000"/>
                  <a:gd name="connsiteX2" fmla="*/ 9841 w 9841"/>
                  <a:gd name="connsiteY2" fmla="*/ 38 h 10000"/>
                  <a:gd name="connsiteX3" fmla="*/ 9122 w 9841"/>
                  <a:gd name="connsiteY3" fmla="*/ 0 h 10000"/>
                  <a:gd name="connsiteX4" fmla="*/ 7564 w 9841"/>
                  <a:gd name="connsiteY4" fmla="*/ 345 h 10000"/>
                  <a:gd name="connsiteX5" fmla="*/ 5687 w 9841"/>
                  <a:gd name="connsiteY5" fmla="*/ 806 h 10000"/>
                  <a:gd name="connsiteX6" fmla="*/ 5238 w 9841"/>
                  <a:gd name="connsiteY6" fmla="*/ 1406 h 10000"/>
                  <a:gd name="connsiteX7" fmla="*/ 1584 w 9841"/>
                  <a:gd name="connsiteY7" fmla="*/ 137 h 10000"/>
                  <a:gd name="connsiteX8" fmla="*/ 639 w 9841"/>
                  <a:gd name="connsiteY8" fmla="*/ 4753 h 10000"/>
                  <a:gd name="connsiteX9" fmla="*/ 0 w 9841"/>
                  <a:gd name="connsiteY9" fmla="*/ 7060 h 10000"/>
                  <a:gd name="connsiteX10" fmla="*/ 1833 w 9841"/>
                  <a:gd name="connsiteY10" fmla="*/ 8074 h 10000"/>
                  <a:gd name="connsiteX11" fmla="*/ 4041 w 9841"/>
                  <a:gd name="connsiteY11" fmla="*/ 8997 h 10000"/>
                  <a:gd name="connsiteX12" fmla="*/ 3943 w 9841"/>
                  <a:gd name="connsiteY12" fmla="*/ 8888 h 10000"/>
                  <a:gd name="connsiteX13" fmla="*/ 5024 w 9841"/>
                  <a:gd name="connsiteY13" fmla="*/ 9561 h 10000"/>
                  <a:gd name="connsiteX14" fmla="*/ 5529 w 9841"/>
                  <a:gd name="connsiteY14" fmla="*/ 10000 h 10000"/>
                  <a:gd name="connsiteX15" fmla="*/ 4481 w 9841"/>
                  <a:gd name="connsiteY15" fmla="*/ 8291 h 10000"/>
                  <a:gd name="connsiteX16" fmla="*/ 5399 w 9841"/>
                  <a:gd name="connsiteY16" fmla="*/ 7918 h 10000"/>
                  <a:gd name="connsiteX17" fmla="*/ 6932 w 9841"/>
                  <a:gd name="connsiteY17" fmla="*/ 5198 h 10000"/>
                  <a:gd name="connsiteX0" fmla="*/ 7044 w 10000"/>
                  <a:gd name="connsiteY0" fmla="*/ 5198 h 10000"/>
                  <a:gd name="connsiteX1" fmla="*/ 9068 w 10000"/>
                  <a:gd name="connsiteY1" fmla="*/ 1752 h 10000"/>
                  <a:gd name="connsiteX2" fmla="*/ 10000 w 10000"/>
                  <a:gd name="connsiteY2" fmla="*/ 38 h 10000"/>
                  <a:gd name="connsiteX3" fmla="*/ 9269 w 10000"/>
                  <a:gd name="connsiteY3" fmla="*/ 0 h 10000"/>
                  <a:gd name="connsiteX4" fmla="*/ 7686 w 10000"/>
                  <a:gd name="connsiteY4" fmla="*/ 345 h 10000"/>
                  <a:gd name="connsiteX5" fmla="*/ 5779 w 10000"/>
                  <a:gd name="connsiteY5" fmla="*/ 806 h 10000"/>
                  <a:gd name="connsiteX6" fmla="*/ 5323 w 10000"/>
                  <a:gd name="connsiteY6" fmla="*/ 1406 h 10000"/>
                  <a:gd name="connsiteX7" fmla="*/ 1610 w 10000"/>
                  <a:gd name="connsiteY7" fmla="*/ 137 h 10000"/>
                  <a:gd name="connsiteX8" fmla="*/ 649 w 10000"/>
                  <a:gd name="connsiteY8" fmla="*/ 4753 h 10000"/>
                  <a:gd name="connsiteX9" fmla="*/ 0 w 10000"/>
                  <a:gd name="connsiteY9" fmla="*/ 7060 h 10000"/>
                  <a:gd name="connsiteX10" fmla="*/ 1725 w 10000"/>
                  <a:gd name="connsiteY10" fmla="*/ 7439 h 10000"/>
                  <a:gd name="connsiteX11" fmla="*/ 4106 w 10000"/>
                  <a:gd name="connsiteY11" fmla="*/ 8997 h 10000"/>
                  <a:gd name="connsiteX12" fmla="*/ 4007 w 10000"/>
                  <a:gd name="connsiteY12" fmla="*/ 8888 h 10000"/>
                  <a:gd name="connsiteX13" fmla="*/ 5105 w 10000"/>
                  <a:gd name="connsiteY13" fmla="*/ 9561 h 10000"/>
                  <a:gd name="connsiteX14" fmla="*/ 5618 w 10000"/>
                  <a:gd name="connsiteY14" fmla="*/ 10000 h 10000"/>
                  <a:gd name="connsiteX15" fmla="*/ 4553 w 10000"/>
                  <a:gd name="connsiteY15" fmla="*/ 8291 h 10000"/>
                  <a:gd name="connsiteX16" fmla="*/ 5486 w 10000"/>
                  <a:gd name="connsiteY16" fmla="*/ 7918 h 10000"/>
                  <a:gd name="connsiteX17" fmla="*/ 7044 w 10000"/>
                  <a:gd name="connsiteY17" fmla="*/ 5198 h 10000"/>
                  <a:gd name="connsiteX0" fmla="*/ 7044 w 10000"/>
                  <a:gd name="connsiteY0" fmla="*/ 5198 h 10000"/>
                  <a:gd name="connsiteX1" fmla="*/ 9068 w 10000"/>
                  <a:gd name="connsiteY1" fmla="*/ 1752 h 10000"/>
                  <a:gd name="connsiteX2" fmla="*/ 10000 w 10000"/>
                  <a:gd name="connsiteY2" fmla="*/ 38 h 10000"/>
                  <a:gd name="connsiteX3" fmla="*/ 9269 w 10000"/>
                  <a:gd name="connsiteY3" fmla="*/ 0 h 10000"/>
                  <a:gd name="connsiteX4" fmla="*/ 7686 w 10000"/>
                  <a:gd name="connsiteY4" fmla="*/ 345 h 10000"/>
                  <a:gd name="connsiteX5" fmla="*/ 5779 w 10000"/>
                  <a:gd name="connsiteY5" fmla="*/ 806 h 10000"/>
                  <a:gd name="connsiteX6" fmla="*/ 5323 w 10000"/>
                  <a:gd name="connsiteY6" fmla="*/ 1406 h 10000"/>
                  <a:gd name="connsiteX7" fmla="*/ 1610 w 10000"/>
                  <a:gd name="connsiteY7" fmla="*/ 137 h 10000"/>
                  <a:gd name="connsiteX8" fmla="*/ 649 w 10000"/>
                  <a:gd name="connsiteY8" fmla="*/ 4753 h 10000"/>
                  <a:gd name="connsiteX9" fmla="*/ 0 w 10000"/>
                  <a:gd name="connsiteY9" fmla="*/ 7060 h 10000"/>
                  <a:gd name="connsiteX10" fmla="*/ 1725 w 10000"/>
                  <a:gd name="connsiteY10" fmla="*/ 7439 h 10000"/>
                  <a:gd name="connsiteX11" fmla="*/ 4106 w 10000"/>
                  <a:gd name="connsiteY11" fmla="*/ 8997 h 10000"/>
                  <a:gd name="connsiteX12" fmla="*/ 3730 w 10000"/>
                  <a:gd name="connsiteY12" fmla="*/ 8094 h 10000"/>
                  <a:gd name="connsiteX13" fmla="*/ 5105 w 10000"/>
                  <a:gd name="connsiteY13" fmla="*/ 9561 h 10000"/>
                  <a:gd name="connsiteX14" fmla="*/ 5618 w 10000"/>
                  <a:gd name="connsiteY14" fmla="*/ 10000 h 10000"/>
                  <a:gd name="connsiteX15" fmla="*/ 4553 w 10000"/>
                  <a:gd name="connsiteY15" fmla="*/ 8291 h 10000"/>
                  <a:gd name="connsiteX16" fmla="*/ 5486 w 10000"/>
                  <a:gd name="connsiteY16" fmla="*/ 7918 h 10000"/>
                  <a:gd name="connsiteX17" fmla="*/ 7044 w 10000"/>
                  <a:gd name="connsiteY17" fmla="*/ 5198 h 10000"/>
                  <a:gd name="connsiteX0" fmla="*/ 7044 w 10000"/>
                  <a:gd name="connsiteY0" fmla="*/ 5198 h 10000"/>
                  <a:gd name="connsiteX1" fmla="*/ 9068 w 10000"/>
                  <a:gd name="connsiteY1" fmla="*/ 1752 h 10000"/>
                  <a:gd name="connsiteX2" fmla="*/ 10000 w 10000"/>
                  <a:gd name="connsiteY2" fmla="*/ 38 h 10000"/>
                  <a:gd name="connsiteX3" fmla="*/ 9269 w 10000"/>
                  <a:gd name="connsiteY3" fmla="*/ 0 h 10000"/>
                  <a:gd name="connsiteX4" fmla="*/ 7686 w 10000"/>
                  <a:gd name="connsiteY4" fmla="*/ 345 h 10000"/>
                  <a:gd name="connsiteX5" fmla="*/ 5779 w 10000"/>
                  <a:gd name="connsiteY5" fmla="*/ 806 h 10000"/>
                  <a:gd name="connsiteX6" fmla="*/ 5323 w 10000"/>
                  <a:gd name="connsiteY6" fmla="*/ 1406 h 10000"/>
                  <a:gd name="connsiteX7" fmla="*/ 1610 w 10000"/>
                  <a:gd name="connsiteY7" fmla="*/ 137 h 10000"/>
                  <a:gd name="connsiteX8" fmla="*/ 649 w 10000"/>
                  <a:gd name="connsiteY8" fmla="*/ 4753 h 10000"/>
                  <a:gd name="connsiteX9" fmla="*/ 0 w 10000"/>
                  <a:gd name="connsiteY9" fmla="*/ 7060 h 10000"/>
                  <a:gd name="connsiteX10" fmla="*/ 1725 w 10000"/>
                  <a:gd name="connsiteY10" fmla="*/ 7439 h 10000"/>
                  <a:gd name="connsiteX11" fmla="*/ 2952 w 10000"/>
                  <a:gd name="connsiteY11" fmla="*/ 7846 h 10000"/>
                  <a:gd name="connsiteX12" fmla="*/ 3730 w 10000"/>
                  <a:gd name="connsiteY12" fmla="*/ 8094 h 10000"/>
                  <a:gd name="connsiteX13" fmla="*/ 5105 w 10000"/>
                  <a:gd name="connsiteY13" fmla="*/ 9561 h 10000"/>
                  <a:gd name="connsiteX14" fmla="*/ 5618 w 10000"/>
                  <a:gd name="connsiteY14" fmla="*/ 10000 h 10000"/>
                  <a:gd name="connsiteX15" fmla="*/ 4553 w 10000"/>
                  <a:gd name="connsiteY15" fmla="*/ 8291 h 10000"/>
                  <a:gd name="connsiteX16" fmla="*/ 5486 w 10000"/>
                  <a:gd name="connsiteY16" fmla="*/ 7918 h 10000"/>
                  <a:gd name="connsiteX17" fmla="*/ 7044 w 10000"/>
                  <a:gd name="connsiteY17" fmla="*/ 5198 h 10000"/>
                  <a:gd name="connsiteX0" fmla="*/ 7044 w 10000"/>
                  <a:gd name="connsiteY0" fmla="*/ 5198 h 9561"/>
                  <a:gd name="connsiteX1" fmla="*/ 9068 w 10000"/>
                  <a:gd name="connsiteY1" fmla="*/ 1752 h 9561"/>
                  <a:gd name="connsiteX2" fmla="*/ 10000 w 10000"/>
                  <a:gd name="connsiteY2" fmla="*/ 38 h 9561"/>
                  <a:gd name="connsiteX3" fmla="*/ 9269 w 10000"/>
                  <a:gd name="connsiteY3" fmla="*/ 0 h 9561"/>
                  <a:gd name="connsiteX4" fmla="*/ 7686 w 10000"/>
                  <a:gd name="connsiteY4" fmla="*/ 345 h 9561"/>
                  <a:gd name="connsiteX5" fmla="*/ 5779 w 10000"/>
                  <a:gd name="connsiteY5" fmla="*/ 806 h 9561"/>
                  <a:gd name="connsiteX6" fmla="*/ 5323 w 10000"/>
                  <a:gd name="connsiteY6" fmla="*/ 1406 h 9561"/>
                  <a:gd name="connsiteX7" fmla="*/ 1610 w 10000"/>
                  <a:gd name="connsiteY7" fmla="*/ 137 h 9561"/>
                  <a:gd name="connsiteX8" fmla="*/ 649 w 10000"/>
                  <a:gd name="connsiteY8" fmla="*/ 4753 h 9561"/>
                  <a:gd name="connsiteX9" fmla="*/ 0 w 10000"/>
                  <a:gd name="connsiteY9" fmla="*/ 7060 h 9561"/>
                  <a:gd name="connsiteX10" fmla="*/ 1725 w 10000"/>
                  <a:gd name="connsiteY10" fmla="*/ 7439 h 9561"/>
                  <a:gd name="connsiteX11" fmla="*/ 2952 w 10000"/>
                  <a:gd name="connsiteY11" fmla="*/ 7846 h 9561"/>
                  <a:gd name="connsiteX12" fmla="*/ 3730 w 10000"/>
                  <a:gd name="connsiteY12" fmla="*/ 8094 h 9561"/>
                  <a:gd name="connsiteX13" fmla="*/ 5105 w 10000"/>
                  <a:gd name="connsiteY13" fmla="*/ 9561 h 9561"/>
                  <a:gd name="connsiteX14" fmla="*/ 4118 w 10000"/>
                  <a:gd name="connsiteY14" fmla="*/ 8148 h 9561"/>
                  <a:gd name="connsiteX15" fmla="*/ 4553 w 10000"/>
                  <a:gd name="connsiteY15" fmla="*/ 8291 h 9561"/>
                  <a:gd name="connsiteX16" fmla="*/ 5486 w 10000"/>
                  <a:gd name="connsiteY16" fmla="*/ 7918 h 9561"/>
                  <a:gd name="connsiteX17" fmla="*/ 7044 w 10000"/>
                  <a:gd name="connsiteY17" fmla="*/ 5198 h 9561"/>
                  <a:gd name="connsiteX0" fmla="*/ 7044 w 10000"/>
                  <a:gd name="connsiteY0" fmla="*/ 5437 h 8728"/>
                  <a:gd name="connsiteX1" fmla="*/ 9068 w 10000"/>
                  <a:gd name="connsiteY1" fmla="*/ 1832 h 8728"/>
                  <a:gd name="connsiteX2" fmla="*/ 10000 w 10000"/>
                  <a:gd name="connsiteY2" fmla="*/ 40 h 8728"/>
                  <a:gd name="connsiteX3" fmla="*/ 9269 w 10000"/>
                  <a:gd name="connsiteY3" fmla="*/ 0 h 8728"/>
                  <a:gd name="connsiteX4" fmla="*/ 7686 w 10000"/>
                  <a:gd name="connsiteY4" fmla="*/ 361 h 8728"/>
                  <a:gd name="connsiteX5" fmla="*/ 5779 w 10000"/>
                  <a:gd name="connsiteY5" fmla="*/ 843 h 8728"/>
                  <a:gd name="connsiteX6" fmla="*/ 5323 w 10000"/>
                  <a:gd name="connsiteY6" fmla="*/ 1471 h 8728"/>
                  <a:gd name="connsiteX7" fmla="*/ 1610 w 10000"/>
                  <a:gd name="connsiteY7" fmla="*/ 143 h 8728"/>
                  <a:gd name="connsiteX8" fmla="*/ 649 w 10000"/>
                  <a:gd name="connsiteY8" fmla="*/ 4971 h 8728"/>
                  <a:gd name="connsiteX9" fmla="*/ 0 w 10000"/>
                  <a:gd name="connsiteY9" fmla="*/ 7384 h 8728"/>
                  <a:gd name="connsiteX10" fmla="*/ 1725 w 10000"/>
                  <a:gd name="connsiteY10" fmla="*/ 7781 h 8728"/>
                  <a:gd name="connsiteX11" fmla="*/ 2952 w 10000"/>
                  <a:gd name="connsiteY11" fmla="*/ 8206 h 8728"/>
                  <a:gd name="connsiteX12" fmla="*/ 3730 w 10000"/>
                  <a:gd name="connsiteY12" fmla="*/ 8466 h 8728"/>
                  <a:gd name="connsiteX13" fmla="*/ 3951 w 10000"/>
                  <a:gd name="connsiteY13" fmla="*/ 8506 h 8728"/>
                  <a:gd name="connsiteX14" fmla="*/ 4118 w 10000"/>
                  <a:gd name="connsiteY14" fmla="*/ 8522 h 8728"/>
                  <a:gd name="connsiteX15" fmla="*/ 4553 w 10000"/>
                  <a:gd name="connsiteY15" fmla="*/ 8672 h 8728"/>
                  <a:gd name="connsiteX16" fmla="*/ 5486 w 10000"/>
                  <a:gd name="connsiteY16" fmla="*/ 8282 h 8728"/>
                  <a:gd name="connsiteX17" fmla="*/ 7044 w 10000"/>
                  <a:gd name="connsiteY17" fmla="*/ 5437 h 8728"/>
                  <a:gd name="connsiteX0" fmla="*/ 7044 w 10000"/>
                  <a:gd name="connsiteY0" fmla="*/ 6229 h 9815"/>
                  <a:gd name="connsiteX1" fmla="*/ 9068 w 10000"/>
                  <a:gd name="connsiteY1" fmla="*/ 2099 h 9815"/>
                  <a:gd name="connsiteX2" fmla="*/ 10000 w 10000"/>
                  <a:gd name="connsiteY2" fmla="*/ 46 h 9815"/>
                  <a:gd name="connsiteX3" fmla="*/ 9269 w 10000"/>
                  <a:gd name="connsiteY3" fmla="*/ 0 h 9815"/>
                  <a:gd name="connsiteX4" fmla="*/ 7686 w 10000"/>
                  <a:gd name="connsiteY4" fmla="*/ 414 h 9815"/>
                  <a:gd name="connsiteX5" fmla="*/ 5779 w 10000"/>
                  <a:gd name="connsiteY5" fmla="*/ 966 h 9815"/>
                  <a:gd name="connsiteX6" fmla="*/ 5323 w 10000"/>
                  <a:gd name="connsiteY6" fmla="*/ 1685 h 9815"/>
                  <a:gd name="connsiteX7" fmla="*/ 1610 w 10000"/>
                  <a:gd name="connsiteY7" fmla="*/ 164 h 9815"/>
                  <a:gd name="connsiteX8" fmla="*/ 649 w 10000"/>
                  <a:gd name="connsiteY8" fmla="*/ 5695 h 9815"/>
                  <a:gd name="connsiteX9" fmla="*/ 0 w 10000"/>
                  <a:gd name="connsiteY9" fmla="*/ 8460 h 9815"/>
                  <a:gd name="connsiteX10" fmla="*/ 1725 w 10000"/>
                  <a:gd name="connsiteY10" fmla="*/ 8915 h 9815"/>
                  <a:gd name="connsiteX11" fmla="*/ 2952 w 10000"/>
                  <a:gd name="connsiteY11" fmla="*/ 9402 h 9815"/>
                  <a:gd name="connsiteX12" fmla="*/ 3730 w 10000"/>
                  <a:gd name="connsiteY12" fmla="*/ 9700 h 9815"/>
                  <a:gd name="connsiteX13" fmla="*/ 3951 w 10000"/>
                  <a:gd name="connsiteY13" fmla="*/ 9746 h 9815"/>
                  <a:gd name="connsiteX14" fmla="*/ 4118 w 10000"/>
                  <a:gd name="connsiteY14" fmla="*/ 9764 h 9815"/>
                  <a:gd name="connsiteX15" fmla="*/ 4853 w 10000"/>
                  <a:gd name="connsiteY15" fmla="*/ 9730 h 9815"/>
                  <a:gd name="connsiteX16" fmla="*/ 5486 w 10000"/>
                  <a:gd name="connsiteY16" fmla="*/ 9489 h 9815"/>
                  <a:gd name="connsiteX17" fmla="*/ 7044 w 10000"/>
                  <a:gd name="connsiteY17" fmla="*/ 6229 h 9815"/>
                  <a:gd name="connsiteX0" fmla="*/ 7044 w 10000"/>
                  <a:gd name="connsiteY0" fmla="*/ 6346 h 10000"/>
                  <a:gd name="connsiteX1" fmla="*/ 9068 w 10000"/>
                  <a:gd name="connsiteY1" fmla="*/ 2139 h 10000"/>
                  <a:gd name="connsiteX2" fmla="*/ 10000 w 10000"/>
                  <a:gd name="connsiteY2" fmla="*/ 47 h 10000"/>
                  <a:gd name="connsiteX3" fmla="*/ 9269 w 10000"/>
                  <a:gd name="connsiteY3" fmla="*/ 0 h 10000"/>
                  <a:gd name="connsiteX4" fmla="*/ 7686 w 10000"/>
                  <a:gd name="connsiteY4" fmla="*/ 422 h 10000"/>
                  <a:gd name="connsiteX5" fmla="*/ 5779 w 10000"/>
                  <a:gd name="connsiteY5" fmla="*/ 984 h 10000"/>
                  <a:gd name="connsiteX6" fmla="*/ 5323 w 10000"/>
                  <a:gd name="connsiteY6" fmla="*/ 1717 h 10000"/>
                  <a:gd name="connsiteX7" fmla="*/ 1610 w 10000"/>
                  <a:gd name="connsiteY7" fmla="*/ 167 h 10000"/>
                  <a:gd name="connsiteX8" fmla="*/ 649 w 10000"/>
                  <a:gd name="connsiteY8" fmla="*/ 5802 h 10000"/>
                  <a:gd name="connsiteX9" fmla="*/ 0 w 10000"/>
                  <a:gd name="connsiteY9" fmla="*/ 8619 h 10000"/>
                  <a:gd name="connsiteX10" fmla="*/ 1725 w 10000"/>
                  <a:gd name="connsiteY10" fmla="*/ 9083 h 10000"/>
                  <a:gd name="connsiteX11" fmla="*/ 2952 w 10000"/>
                  <a:gd name="connsiteY11" fmla="*/ 9579 h 10000"/>
                  <a:gd name="connsiteX12" fmla="*/ 3730 w 10000"/>
                  <a:gd name="connsiteY12" fmla="*/ 9883 h 10000"/>
                  <a:gd name="connsiteX13" fmla="*/ 3951 w 10000"/>
                  <a:gd name="connsiteY13" fmla="*/ 9930 h 10000"/>
                  <a:gd name="connsiteX14" fmla="*/ 4118 w 10000"/>
                  <a:gd name="connsiteY14" fmla="*/ 9948 h 10000"/>
                  <a:gd name="connsiteX15" fmla="*/ 4853 w 10000"/>
                  <a:gd name="connsiteY15" fmla="*/ 9913 h 10000"/>
                  <a:gd name="connsiteX16" fmla="*/ 5486 w 10000"/>
                  <a:gd name="connsiteY16" fmla="*/ 9668 h 10000"/>
                  <a:gd name="connsiteX17" fmla="*/ 7044 w 10000"/>
                  <a:gd name="connsiteY17" fmla="*/ 6346 h 10000"/>
                  <a:gd name="connsiteX0" fmla="*/ 7044 w 10000"/>
                  <a:gd name="connsiteY0" fmla="*/ 6346 h 10000"/>
                  <a:gd name="connsiteX1" fmla="*/ 9068 w 10000"/>
                  <a:gd name="connsiteY1" fmla="*/ 2139 h 10000"/>
                  <a:gd name="connsiteX2" fmla="*/ 10000 w 10000"/>
                  <a:gd name="connsiteY2" fmla="*/ 47 h 10000"/>
                  <a:gd name="connsiteX3" fmla="*/ 9269 w 10000"/>
                  <a:gd name="connsiteY3" fmla="*/ 0 h 10000"/>
                  <a:gd name="connsiteX4" fmla="*/ 7686 w 10000"/>
                  <a:gd name="connsiteY4" fmla="*/ 422 h 10000"/>
                  <a:gd name="connsiteX5" fmla="*/ 5779 w 10000"/>
                  <a:gd name="connsiteY5" fmla="*/ 984 h 10000"/>
                  <a:gd name="connsiteX6" fmla="*/ 5323 w 10000"/>
                  <a:gd name="connsiteY6" fmla="*/ 1717 h 10000"/>
                  <a:gd name="connsiteX7" fmla="*/ 1610 w 10000"/>
                  <a:gd name="connsiteY7" fmla="*/ 167 h 10000"/>
                  <a:gd name="connsiteX8" fmla="*/ 649 w 10000"/>
                  <a:gd name="connsiteY8" fmla="*/ 5802 h 10000"/>
                  <a:gd name="connsiteX9" fmla="*/ 0 w 10000"/>
                  <a:gd name="connsiteY9" fmla="*/ 8619 h 10000"/>
                  <a:gd name="connsiteX10" fmla="*/ 1725 w 10000"/>
                  <a:gd name="connsiteY10" fmla="*/ 9083 h 10000"/>
                  <a:gd name="connsiteX11" fmla="*/ 2952 w 10000"/>
                  <a:gd name="connsiteY11" fmla="*/ 9579 h 10000"/>
                  <a:gd name="connsiteX12" fmla="*/ 3730 w 10000"/>
                  <a:gd name="connsiteY12" fmla="*/ 9883 h 10000"/>
                  <a:gd name="connsiteX13" fmla="*/ 3951 w 10000"/>
                  <a:gd name="connsiteY13" fmla="*/ 9930 h 10000"/>
                  <a:gd name="connsiteX14" fmla="*/ 4118 w 10000"/>
                  <a:gd name="connsiteY14" fmla="*/ 9948 h 10000"/>
                  <a:gd name="connsiteX15" fmla="*/ 4853 w 10000"/>
                  <a:gd name="connsiteY15" fmla="*/ 9913 h 10000"/>
                  <a:gd name="connsiteX16" fmla="*/ 5417 w 10000"/>
                  <a:gd name="connsiteY16" fmla="*/ 9523 h 10000"/>
                  <a:gd name="connsiteX17" fmla="*/ 7044 w 10000"/>
                  <a:gd name="connsiteY17" fmla="*/ 6346 h 10000"/>
                  <a:gd name="connsiteX0" fmla="*/ 7044 w 10000"/>
                  <a:gd name="connsiteY0" fmla="*/ 6346 h 10000"/>
                  <a:gd name="connsiteX1" fmla="*/ 9068 w 10000"/>
                  <a:gd name="connsiteY1" fmla="*/ 2139 h 10000"/>
                  <a:gd name="connsiteX2" fmla="*/ 10000 w 10000"/>
                  <a:gd name="connsiteY2" fmla="*/ 47 h 10000"/>
                  <a:gd name="connsiteX3" fmla="*/ 9269 w 10000"/>
                  <a:gd name="connsiteY3" fmla="*/ 0 h 10000"/>
                  <a:gd name="connsiteX4" fmla="*/ 7686 w 10000"/>
                  <a:gd name="connsiteY4" fmla="*/ 422 h 10000"/>
                  <a:gd name="connsiteX5" fmla="*/ 5779 w 10000"/>
                  <a:gd name="connsiteY5" fmla="*/ 984 h 10000"/>
                  <a:gd name="connsiteX6" fmla="*/ 5323 w 10000"/>
                  <a:gd name="connsiteY6" fmla="*/ 1717 h 10000"/>
                  <a:gd name="connsiteX7" fmla="*/ 1610 w 10000"/>
                  <a:gd name="connsiteY7" fmla="*/ 167 h 10000"/>
                  <a:gd name="connsiteX8" fmla="*/ 649 w 10000"/>
                  <a:gd name="connsiteY8" fmla="*/ 5802 h 10000"/>
                  <a:gd name="connsiteX9" fmla="*/ 0 w 10000"/>
                  <a:gd name="connsiteY9" fmla="*/ 8619 h 10000"/>
                  <a:gd name="connsiteX10" fmla="*/ 1725 w 10000"/>
                  <a:gd name="connsiteY10" fmla="*/ 9083 h 10000"/>
                  <a:gd name="connsiteX11" fmla="*/ 2952 w 10000"/>
                  <a:gd name="connsiteY11" fmla="*/ 9579 h 10000"/>
                  <a:gd name="connsiteX12" fmla="*/ 3730 w 10000"/>
                  <a:gd name="connsiteY12" fmla="*/ 9883 h 10000"/>
                  <a:gd name="connsiteX13" fmla="*/ 3951 w 10000"/>
                  <a:gd name="connsiteY13" fmla="*/ 9930 h 10000"/>
                  <a:gd name="connsiteX14" fmla="*/ 4118 w 10000"/>
                  <a:gd name="connsiteY14" fmla="*/ 9948 h 10000"/>
                  <a:gd name="connsiteX15" fmla="*/ 4853 w 10000"/>
                  <a:gd name="connsiteY15" fmla="*/ 9913 h 10000"/>
                  <a:gd name="connsiteX16" fmla="*/ 5417 w 10000"/>
                  <a:gd name="connsiteY16" fmla="*/ 9523 h 10000"/>
                  <a:gd name="connsiteX17" fmla="*/ 7044 w 10000"/>
                  <a:gd name="connsiteY17" fmla="*/ 6346 h 10000"/>
                  <a:gd name="connsiteX0" fmla="*/ 7044 w 10000"/>
                  <a:gd name="connsiteY0" fmla="*/ 6346 h 10000"/>
                  <a:gd name="connsiteX1" fmla="*/ 9068 w 10000"/>
                  <a:gd name="connsiteY1" fmla="*/ 2139 h 10000"/>
                  <a:gd name="connsiteX2" fmla="*/ 10000 w 10000"/>
                  <a:gd name="connsiteY2" fmla="*/ 47 h 10000"/>
                  <a:gd name="connsiteX3" fmla="*/ 9269 w 10000"/>
                  <a:gd name="connsiteY3" fmla="*/ 0 h 10000"/>
                  <a:gd name="connsiteX4" fmla="*/ 7686 w 10000"/>
                  <a:gd name="connsiteY4" fmla="*/ 422 h 10000"/>
                  <a:gd name="connsiteX5" fmla="*/ 5779 w 10000"/>
                  <a:gd name="connsiteY5" fmla="*/ 984 h 10000"/>
                  <a:gd name="connsiteX6" fmla="*/ 5323 w 10000"/>
                  <a:gd name="connsiteY6" fmla="*/ 1717 h 10000"/>
                  <a:gd name="connsiteX7" fmla="*/ 1610 w 10000"/>
                  <a:gd name="connsiteY7" fmla="*/ 167 h 10000"/>
                  <a:gd name="connsiteX8" fmla="*/ 649 w 10000"/>
                  <a:gd name="connsiteY8" fmla="*/ 5802 h 10000"/>
                  <a:gd name="connsiteX9" fmla="*/ 0 w 10000"/>
                  <a:gd name="connsiteY9" fmla="*/ 8619 h 10000"/>
                  <a:gd name="connsiteX10" fmla="*/ 1725 w 10000"/>
                  <a:gd name="connsiteY10" fmla="*/ 9083 h 10000"/>
                  <a:gd name="connsiteX11" fmla="*/ 2952 w 10000"/>
                  <a:gd name="connsiteY11" fmla="*/ 9579 h 10000"/>
                  <a:gd name="connsiteX12" fmla="*/ 3730 w 10000"/>
                  <a:gd name="connsiteY12" fmla="*/ 9883 h 10000"/>
                  <a:gd name="connsiteX13" fmla="*/ 3951 w 10000"/>
                  <a:gd name="connsiteY13" fmla="*/ 9930 h 10000"/>
                  <a:gd name="connsiteX14" fmla="*/ 4118 w 10000"/>
                  <a:gd name="connsiteY14" fmla="*/ 9948 h 10000"/>
                  <a:gd name="connsiteX15" fmla="*/ 4853 w 10000"/>
                  <a:gd name="connsiteY15" fmla="*/ 9913 h 10000"/>
                  <a:gd name="connsiteX16" fmla="*/ 5417 w 10000"/>
                  <a:gd name="connsiteY16" fmla="*/ 9523 h 10000"/>
                  <a:gd name="connsiteX17" fmla="*/ 7044 w 10000"/>
                  <a:gd name="connsiteY17" fmla="*/ 6346 h 10000"/>
                  <a:gd name="connsiteX0" fmla="*/ 7044 w 10000"/>
                  <a:gd name="connsiteY0" fmla="*/ 6346 h 9930"/>
                  <a:gd name="connsiteX1" fmla="*/ 9068 w 10000"/>
                  <a:gd name="connsiteY1" fmla="*/ 2139 h 9930"/>
                  <a:gd name="connsiteX2" fmla="*/ 10000 w 10000"/>
                  <a:gd name="connsiteY2" fmla="*/ 47 h 9930"/>
                  <a:gd name="connsiteX3" fmla="*/ 9269 w 10000"/>
                  <a:gd name="connsiteY3" fmla="*/ 0 h 9930"/>
                  <a:gd name="connsiteX4" fmla="*/ 7686 w 10000"/>
                  <a:gd name="connsiteY4" fmla="*/ 422 h 9930"/>
                  <a:gd name="connsiteX5" fmla="*/ 5779 w 10000"/>
                  <a:gd name="connsiteY5" fmla="*/ 984 h 9930"/>
                  <a:gd name="connsiteX6" fmla="*/ 5323 w 10000"/>
                  <a:gd name="connsiteY6" fmla="*/ 1717 h 9930"/>
                  <a:gd name="connsiteX7" fmla="*/ 1610 w 10000"/>
                  <a:gd name="connsiteY7" fmla="*/ 167 h 9930"/>
                  <a:gd name="connsiteX8" fmla="*/ 649 w 10000"/>
                  <a:gd name="connsiteY8" fmla="*/ 5802 h 9930"/>
                  <a:gd name="connsiteX9" fmla="*/ 0 w 10000"/>
                  <a:gd name="connsiteY9" fmla="*/ 8619 h 9930"/>
                  <a:gd name="connsiteX10" fmla="*/ 1725 w 10000"/>
                  <a:gd name="connsiteY10" fmla="*/ 9083 h 9930"/>
                  <a:gd name="connsiteX11" fmla="*/ 2952 w 10000"/>
                  <a:gd name="connsiteY11" fmla="*/ 9579 h 9930"/>
                  <a:gd name="connsiteX12" fmla="*/ 3730 w 10000"/>
                  <a:gd name="connsiteY12" fmla="*/ 9883 h 9930"/>
                  <a:gd name="connsiteX13" fmla="*/ 3951 w 10000"/>
                  <a:gd name="connsiteY13" fmla="*/ 9930 h 9930"/>
                  <a:gd name="connsiteX14" fmla="*/ 4853 w 10000"/>
                  <a:gd name="connsiteY14" fmla="*/ 9913 h 9930"/>
                  <a:gd name="connsiteX15" fmla="*/ 5417 w 10000"/>
                  <a:gd name="connsiteY15" fmla="*/ 9523 h 9930"/>
                  <a:gd name="connsiteX16" fmla="*/ 7044 w 10000"/>
                  <a:gd name="connsiteY16" fmla="*/ 6346 h 9930"/>
                  <a:gd name="connsiteX0" fmla="*/ 7044 w 10000"/>
                  <a:gd name="connsiteY0" fmla="*/ 6391 h 10065"/>
                  <a:gd name="connsiteX1" fmla="*/ 9068 w 10000"/>
                  <a:gd name="connsiteY1" fmla="*/ 2154 h 10065"/>
                  <a:gd name="connsiteX2" fmla="*/ 10000 w 10000"/>
                  <a:gd name="connsiteY2" fmla="*/ 47 h 10065"/>
                  <a:gd name="connsiteX3" fmla="*/ 9269 w 10000"/>
                  <a:gd name="connsiteY3" fmla="*/ 0 h 10065"/>
                  <a:gd name="connsiteX4" fmla="*/ 7686 w 10000"/>
                  <a:gd name="connsiteY4" fmla="*/ 425 h 10065"/>
                  <a:gd name="connsiteX5" fmla="*/ 5779 w 10000"/>
                  <a:gd name="connsiteY5" fmla="*/ 991 h 10065"/>
                  <a:gd name="connsiteX6" fmla="*/ 5323 w 10000"/>
                  <a:gd name="connsiteY6" fmla="*/ 1729 h 10065"/>
                  <a:gd name="connsiteX7" fmla="*/ 1610 w 10000"/>
                  <a:gd name="connsiteY7" fmla="*/ 168 h 10065"/>
                  <a:gd name="connsiteX8" fmla="*/ 649 w 10000"/>
                  <a:gd name="connsiteY8" fmla="*/ 5843 h 10065"/>
                  <a:gd name="connsiteX9" fmla="*/ 0 w 10000"/>
                  <a:gd name="connsiteY9" fmla="*/ 8680 h 10065"/>
                  <a:gd name="connsiteX10" fmla="*/ 1725 w 10000"/>
                  <a:gd name="connsiteY10" fmla="*/ 9147 h 10065"/>
                  <a:gd name="connsiteX11" fmla="*/ 2952 w 10000"/>
                  <a:gd name="connsiteY11" fmla="*/ 9647 h 10065"/>
                  <a:gd name="connsiteX12" fmla="*/ 3730 w 10000"/>
                  <a:gd name="connsiteY12" fmla="*/ 9953 h 10065"/>
                  <a:gd name="connsiteX13" fmla="*/ 4274 w 10000"/>
                  <a:gd name="connsiteY13" fmla="*/ 10065 h 10065"/>
                  <a:gd name="connsiteX14" fmla="*/ 4853 w 10000"/>
                  <a:gd name="connsiteY14" fmla="*/ 9983 h 10065"/>
                  <a:gd name="connsiteX15" fmla="*/ 5417 w 10000"/>
                  <a:gd name="connsiteY15" fmla="*/ 9590 h 10065"/>
                  <a:gd name="connsiteX16" fmla="*/ 7044 w 10000"/>
                  <a:gd name="connsiteY16" fmla="*/ 6391 h 10065"/>
                  <a:gd name="connsiteX0" fmla="*/ 7044 w 10000"/>
                  <a:gd name="connsiteY0" fmla="*/ 6391 h 10065"/>
                  <a:gd name="connsiteX1" fmla="*/ 9068 w 10000"/>
                  <a:gd name="connsiteY1" fmla="*/ 2154 h 10065"/>
                  <a:gd name="connsiteX2" fmla="*/ 10000 w 10000"/>
                  <a:gd name="connsiteY2" fmla="*/ 47 h 10065"/>
                  <a:gd name="connsiteX3" fmla="*/ 9269 w 10000"/>
                  <a:gd name="connsiteY3" fmla="*/ 0 h 10065"/>
                  <a:gd name="connsiteX4" fmla="*/ 7686 w 10000"/>
                  <a:gd name="connsiteY4" fmla="*/ 425 h 10065"/>
                  <a:gd name="connsiteX5" fmla="*/ 5779 w 10000"/>
                  <a:gd name="connsiteY5" fmla="*/ 991 h 10065"/>
                  <a:gd name="connsiteX6" fmla="*/ 5323 w 10000"/>
                  <a:gd name="connsiteY6" fmla="*/ 1729 h 10065"/>
                  <a:gd name="connsiteX7" fmla="*/ 1610 w 10000"/>
                  <a:gd name="connsiteY7" fmla="*/ 168 h 10065"/>
                  <a:gd name="connsiteX8" fmla="*/ 649 w 10000"/>
                  <a:gd name="connsiteY8" fmla="*/ 5843 h 10065"/>
                  <a:gd name="connsiteX9" fmla="*/ 0 w 10000"/>
                  <a:gd name="connsiteY9" fmla="*/ 8680 h 10065"/>
                  <a:gd name="connsiteX10" fmla="*/ 1725 w 10000"/>
                  <a:gd name="connsiteY10" fmla="*/ 9147 h 10065"/>
                  <a:gd name="connsiteX11" fmla="*/ 2952 w 10000"/>
                  <a:gd name="connsiteY11" fmla="*/ 9647 h 10065"/>
                  <a:gd name="connsiteX12" fmla="*/ 3638 w 10000"/>
                  <a:gd name="connsiteY12" fmla="*/ 9937 h 10065"/>
                  <a:gd name="connsiteX13" fmla="*/ 4274 w 10000"/>
                  <a:gd name="connsiteY13" fmla="*/ 10065 h 10065"/>
                  <a:gd name="connsiteX14" fmla="*/ 4853 w 10000"/>
                  <a:gd name="connsiteY14" fmla="*/ 9983 h 10065"/>
                  <a:gd name="connsiteX15" fmla="*/ 5417 w 10000"/>
                  <a:gd name="connsiteY15" fmla="*/ 9590 h 10065"/>
                  <a:gd name="connsiteX16" fmla="*/ 7044 w 10000"/>
                  <a:gd name="connsiteY16" fmla="*/ 6391 h 1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00" h="10065">
                    <a:moveTo>
                      <a:pt x="7044" y="6391"/>
                    </a:moveTo>
                    <a:cubicBezTo>
                      <a:pt x="9065" y="2127"/>
                      <a:pt x="8340" y="3637"/>
                      <a:pt x="9068" y="2154"/>
                    </a:cubicBezTo>
                    <a:lnTo>
                      <a:pt x="10000" y="47"/>
                    </a:lnTo>
                    <a:lnTo>
                      <a:pt x="9269" y="0"/>
                    </a:lnTo>
                    <a:cubicBezTo>
                      <a:pt x="8666" y="84"/>
                      <a:pt x="8268" y="260"/>
                      <a:pt x="7686" y="425"/>
                    </a:cubicBezTo>
                    <a:cubicBezTo>
                      <a:pt x="7105" y="589"/>
                      <a:pt x="6112" y="779"/>
                      <a:pt x="5779" y="991"/>
                    </a:cubicBezTo>
                    <a:cubicBezTo>
                      <a:pt x="5708" y="1180"/>
                      <a:pt x="5395" y="1539"/>
                      <a:pt x="5323" y="1729"/>
                    </a:cubicBezTo>
                    <a:lnTo>
                      <a:pt x="1610" y="168"/>
                    </a:lnTo>
                    <a:lnTo>
                      <a:pt x="649" y="5843"/>
                    </a:lnTo>
                    <a:lnTo>
                      <a:pt x="0" y="8680"/>
                    </a:lnTo>
                    <a:lnTo>
                      <a:pt x="1725" y="9147"/>
                    </a:lnTo>
                    <a:lnTo>
                      <a:pt x="2952" y="9647"/>
                    </a:lnTo>
                    <a:cubicBezTo>
                      <a:pt x="2919" y="9603"/>
                      <a:pt x="3671" y="9980"/>
                      <a:pt x="3638" y="9937"/>
                    </a:cubicBezTo>
                    <a:lnTo>
                      <a:pt x="4274" y="10065"/>
                    </a:lnTo>
                    <a:lnTo>
                      <a:pt x="4853" y="9983"/>
                    </a:lnTo>
                    <a:cubicBezTo>
                      <a:pt x="5102" y="9907"/>
                      <a:pt x="5146" y="9861"/>
                      <a:pt x="5417" y="9590"/>
                    </a:cubicBezTo>
                    <a:cubicBezTo>
                      <a:pt x="7052" y="6432"/>
                      <a:pt x="5501" y="9631"/>
                      <a:pt x="7044" y="63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6" name="Мурино2"/>
              <p:cNvSpPr>
                <a:spLocks/>
              </p:cNvSpPr>
              <p:nvPr/>
            </p:nvSpPr>
            <p:spPr bwMode="auto">
              <a:xfrm>
                <a:off x="5767388" y="6995445"/>
                <a:ext cx="523876" cy="571500"/>
              </a:xfrm>
              <a:custGeom>
                <a:avLst/>
                <a:gdLst>
                  <a:gd name="T0" fmla="*/ 102 w 330"/>
                  <a:gd name="T1" fmla="*/ 0 h 360"/>
                  <a:gd name="T2" fmla="*/ 249 w 330"/>
                  <a:gd name="T3" fmla="*/ 237 h 360"/>
                  <a:gd name="T4" fmla="*/ 330 w 330"/>
                  <a:gd name="T5" fmla="*/ 261 h 360"/>
                  <a:gd name="T6" fmla="*/ 327 w 330"/>
                  <a:gd name="T7" fmla="*/ 312 h 360"/>
                  <a:gd name="T8" fmla="*/ 306 w 330"/>
                  <a:gd name="T9" fmla="*/ 360 h 360"/>
                  <a:gd name="T10" fmla="*/ 66 w 330"/>
                  <a:gd name="T11" fmla="*/ 255 h 360"/>
                  <a:gd name="T12" fmla="*/ 24 w 330"/>
                  <a:gd name="T13" fmla="*/ 192 h 360"/>
                  <a:gd name="T14" fmla="*/ 15 w 330"/>
                  <a:gd name="T15" fmla="*/ 144 h 360"/>
                  <a:gd name="T16" fmla="*/ 0 w 330"/>
                  <a:gd name="T17" fmla="*/ 132 h 360"/>
                  <a:gd name="T18" fmla="*/ 102 w 330"/>
                  <a:gd name="T1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60">
                    <a:moveTo>
                      <a:pt x="102" y="0"/>
                    </a:moveTo>
                    <a:lnTo>
                      <a:pt x="249" y="237"/>
                    </a:lnTo>
                    <a:lnTo>
                      <a:pt x="330" y="261"/>
                    </a:lnTo>
                    <a:lnTo>
                      <a:pt x="327" y="312"/>
                    </a:lnTo>
                    <a:lnTo>
                      <a:pt x="306" y="360"/>
                    </a:lnTo>
                    <a:lnTo>
                      <a:pt x="66" y="255"/>
                    </a:lnTo>
                    <a:lnTo>
                      <a:pt x="24" y="192"/>
                    </a:lnTo>
                    <a:lnTo>
                      <a:pt x="15" y="144"/>
                    </a:lnTo>
                    <a:lnTo>
                      <a:pt x="0" y="132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7" name="Мурино3"/>
              <p:cNvSpPr>
                <a:spLocks/>
              </p:cNvSpPr>
              <p:nvPr/>
            </p:nvSpPr>
            <p:spPr bwMode="auto">
              <a:xfrm>
                <a:off x="5950349" y="3913855"/>
                <a:ext cx="1130300" cy="1840530"/>
              </a:xfrm>
              <a:custGeom>
                <a:avLst/>
                <a:gdLst>
                  <a:gd name="T0" fmla="*/ 252 w 756"/>
                  <a:gd name="T1" fmla="*/ 898 h 1126"/>
                  <a:gd name="T2" fmla="*/ 384 w 756"/>
                  <a:gd name="T3" fmla="*/ 818 h 1126"/>
                  <a:gd name="T4" fmla="*/ 500 w 756"/>
                  <a:gd name="T5" fmla="*/ 966 h 1126"/>
                  <a:gd name="T6" fmla="*/ 416 w 756"/>
                  <a:gd name="T7" fmla="*/ 1054 h 1126"/>
                  <a:gd name="T8" fmla="*/ 460 w 756"/>
                  <a:gd name="T9" fmla="*/ 1126 h 1126"/>
                  <a:gd name="T10" fmla="*/ 548 w 756"/>
                  <a:gd name="T11" fmla="*/ 1118 h 1126"/>
                  <a:gd name="T12" fmla="*/ 668 w 756"/>
                  <a:gd name="T13" fmla="*/ 906 h 1126"/>
                  <a:gd name="T14" fmla="*/ 756 w 756"/>
                  <a:gd name="T15" fmla="*/ 786 h 1126"/>
                  <a:gd name="T16" fmla="*/ 740 w 756"/>
                  <a:gd name="T17" fmla="*/ 682 h 1126"/>
                  <a:gd name="T18" fmla="*/ 720 w 756"/>
                  <a:gd name="T19" fmla="*/ 598 h 1126"/>
                  <a:gd name="T20" fmla="*/ 712 w 756"/>
                  <a:gd name="T21" fmla="*/ 490 h 1126"/>
                  <a:gd name="T22" fmla="*/ 716 w 756"/>
                  <a:gd name="T23" fmla="*/ 322 h 1126"/>
                  <a:gd name="T24" fmla="*/ 696 w 756"/>
                  <a:gd name="T25" fmla="*/ 250 h 1126"/>
                  <a:gd name="T26" fmla="*/ 632 w 756"/>
                  <a:gd name="T27" fmla="*/ 162 h 1126"/>
                  <a:gd name="T28" fmla="*/ 536 w 756"/>
                  <a:gd name="T29" fmla="*/ 70 h 1126"/>
                  <a:gd name="T30" fmla="*/ 368 w 756"/>
                  <a:gd name="T31" fmla="*/ 0 h 1126"/>
                  <a:gd name="T32" fmla="*/ 100 w 756"/>
                  <a:gd name="T33" fmla="*/ 806 h 1126"/>
                  <a:gd name="T34" fmla="*/ 0 w 756"/>
                  <a:gd name="T35" fmla="*/ 1074 h 1126"/>
                  <a:gd name="T36" fmla="*/ 44 w 756"/>
                  <a:gd name="T37" fmla="*/ 1090 h 1126"/>
                  <a:gd name="T38" fmla="*/ 280 w 756"/>
                  <a:gd name="T39" fmla="*/ 974 h 1126"/>
                  <a:gd name="connsiteX0" fmla="*/ 2751 w 9418"/>
                  <a:gd name="connsiteY0" fmla="*/ 7975 h 10000"/>
                  <a:gd name="connsiteX1" fmla="*/ 4497 w 9418"/>
                  <a:gd name="connsiteY1" fmla="*/ 7265 h 10000"/>
                  <a:gd name="connsiteX2" fmla="*/ 6032 w 9418"/>
                  <a:gd name="connsiteY2" fmla="*/ 8579 h 10000"/>
                  <a:gd name="connsiteX3" fmla="*/ 4921 w 9418"/>
                  <a:gd name="connsiteY3" fmla="*/ 9361 h 10000"/>
                  <a:gd name="connsiteX4" fmla="*/ 5503 w 9418"/>
                  <a:gd name="connsiteY4" fmla="*/ 10000 h 10000"/>
                  <a:gd name="connsiteX5" fmla="*/ 6667 w 9418"/>
                  <a:gd name="connsiteY5" fmla="*/ 9929 h 10000"/>
                  <a:gd name="connsiteX6" fmla="*/ 8254 w 9418"/>
                  <a:gd name="connsiteY6" fmla="*/ 8046 h 10000"/>
                  <a:gd name="connsiteX7" fmla="*/ 9418 w 9418"/>
                  <a:gd name="connsiteY7" fmla="*/ 6980 h 10000"/>
                  <a:gd name="connsiteX8" fmla="*/ 9206 w 9418"/>
                  <a:gd name="connsiteY8" fmla="*/ 6057 h 10000"/>
                  <a:gd name="connsiteX9" fmla="*/ 8942 w 9418"/>
                  <a:gd name="connsiteY9" fmla="*/ 5311 h 10000"/>
                  <a:gd name="connsiteX10" fmla="*/ 8836 w 9418"/>
                  <a:gd name="connsiteY10" fmla="*/ 4352 h 10000"/>
                  <a:gd name="connsiteX11" fmla="*/ 8889 w 9418"/>
                  <a:gd name="connsiteY11" fmla="*/ 2860 h 10000"/>
                  <a:gd name="connsiteX12" fmla="*/ 8624 w 9418"/>
                  <a:gd name="connsiteY12" fmla="*/ 2220 h 10000"/>
                  <a:gd name="connsiteX13" fmla="*/ 7778 w 9418"/>
                  <a:gd name="connsiteY13" fmla="*/ 1439 h 10000"/>
                  <a:gd name="connsiteX14" fmla="*/ 6508 w 9418"/>
                  <a:gd name="connsiteY14" fmla="*/ 622 h 10000"/>
                  <a:gd name="connsiteX15" fmla="*/ 4286 w 9418"/>
                  <a:gd name="connsiteY15" fmla="*/ 0 h 10000"/>
                  <a:gd name="connsiteX16" fmla="*/ 741 w 9418"/>
                  <a:gd name="connsiteY16" fmla="*/ 7158 h 10000"/>
                  <a:gd name="connsiteX17" fmla="*/ 0 w 9418"/>
                  <a:gd name="connsiteY17" fmla="*/ 9680 h 10000"/>
                  <a:gd name="connsiteX18" fmla="*/ 3122 w 9418"/>
                  <a:gd name="connsiteY18" fmla="*/ 8650 h 10000"/>
                  <a:gd name="connsiteX0" fmla="*/ 2921 w 10000"/>
                  <a:gd name="connsiteY0" fmla="*/ 7975 h 10000"/>
                  <a:gd name="connsiteX1" fmla="*/ 4775 w 10000"/>
                  <a:gd name="connsiteY1" fmla="*/ 7265 h 10000"/>
                  <a:gd name="connsiteX2" fmla="*/ 6405 w 10000"/>
                  <a:gd name="connsiteY2" fmla="*/ 8579 h 10000"/>
                  <a:gd name="connsiteX3" fmla="*/ 5225 w 10000"/>
                  <a:gd name="connsiteY3" fmla="*/ 9361 h 10000"/>
                  <a:gd name="connsiteX4" fmla="*/ 5843 w 10000"/>
                  <a:gd name="connsiteY4" fmla="*/ 10000 h 10000"/>
                  <a:gd name="connsiteX5" fmla="*/ 7079 w 10000"/>
                  <a:gd name="connsiteY5" fmla="*/ 9929 h 10000"/>
                  <a:gd name="connsiteX6" fmla="*/ 8764 w 10000"/>
                  <a:gd name="connsiteY6" fmla="*/ 8046 h 10000"/>
                  <a:gd name="connsiteX7" fmla="*/ 10000 w 10000"/>
                  <a:gd name="connsiteY7" fmla="*/ 6980 h 10000"/>
                  <a:gd name="connsiteX8" fmla="*/ 9775 w 10000"/>
                  <a:gd name="connsiteY8" fmla="*/ 6057 h 10000"/>
                  <a:gd name="connsiteX9" fmla="*/ 9495 w 10000"/>
                  <a:gd name="connsiteY9" fmla="*/ 5311 h 10000"/>
                  <a:gd name="connsiteX10" fmla="*/ 9382 w 10000"/>
                  <a:gd name="connsiteY10" fmla="*/ 4352 h 10000"/>
                  <a:gd name="connsiteX11" fmla="*/ 9438 w 10000"/>
                  <a:gd name="connsiteY11" fmla="*/ 2860 h 10000"/>
                  <a:gd name="connsiteX12" fmla="*/ 9157 w 10000"/>
                  <a:gd name="connsiteY12" fmla="*/ 2220 h 10000"/>
                  <a:gd name="connsiteX13" fmla="*/ 8259 w 10000"/>
                  <a:gd name="connsiteY13" fmla="*/ 1439 h 10000"/>
                  <a:gd name="connsiteX14" fmla="*/ 6910 w 10000"/>
                  <a:gd name="connsiteY14" fmla="*/ 622 h 10000"/>
                  <a:gd name="connsiteX15" fmla="*/ 4551 w 10000"/>
                  <a:gd name="connsiteY15" fmla="*/ 0 h 10000"/>
                  <a:gd name="connsiteX16" fmla="*/ 1219 w 10000"/>
                  <a:gd name="connsiteY16" fmla="*/ 7181 h 10000"/>
                  <a:gd name="connsiteX17" fmla="*/ 0 w 10000"/>
                  <a:gd name="connsiteY17" fmla="*/ 9680 h 10000"/>
                  <a:gd name="connsiteX18" fmla="*/ 3315 w 10000"/>
                  <a:gd name="connsiteY18" fmla="*/ 8650 h 10000"/>
                  <a:gd name="connsiteX0" fmla="*/ 2921 w 10000"/>
                  <a:gd name="connsiteY0" fmla="*/ 7907 h 9932"/>
                  <a:gd name="connsiteX1" fmla="*/ 4775 w 10000"/>
                  <a:gd name="connsiteY1" fmla="*/ 7197 h 9932"/>
                  <a:gd name="connsiteX2" fmla="*/ 6405 w 10000"/>
                  <a:gd name="connsiteY2" fmla="*/ 8511 h 9932"/>
                  <a:gd name="connsiteX3" fmla="*/ 5225 w 10000"/>
                  <a:gd name="connsiteY3" fmla="*/ 9293 h 9932"/>
                  <a:gd name="connsiteX4" fmla="*/ 5843 w 10000"/>
                  <a:gd name="connsiteY4" fmla="*/ 9932 h 9932"/>
                  <a:gd name="connsiteX5" fmla="*/ 7079 w 10000"/>
                  <a:gd name="connsiteY5" fmla="*/ 9861 h 9932"/>
                  <a:gd name="connsiteX6" fmla="*/ 8764 w 10000"/>
                  <a:gd name="connsiteY6" fmla="*/ 7978 h 9932"/>
                  <a:gd name="connsiteX7" fmla="*/ 10000 w 10000"/>
                  <a:gd name="connsiteY7" fmla="*/ 6912 h 9932"/>
                  <a:gd name="connsiteX8" fmla="*/ 9775 w 10000"/>
                  <a:gd name="connsiteY8" fmla="*/ 5989 h 9932"/>
                  <a:gd name="connsiteX9" fmla="*/ 9495 w 10000"/>
                  <a:gd name="connsiteY9" fmla="*/ 5243 h 9932"/>
                  <a:gd name="connsiteX10" fmla="*/ 9382 w 10000"/>
                  <a:gd name="connsiteY10" fmla="*/ 4284 h 9932"/>
                  <a:gd name="connsiteX11" fmla="*/ 9438 w 10000"/>
                  <a:gd name="connsiteY11" fmla="*/ 2792 h 9932"/>
                  <a:gd name="connsiteX12" fmla="*/ 9157 w 10000"/>
                  <a:gd name="connsiteY12" fmla="*/ 2152 h 9932"/>
                  <a:gd name="connsiteX13" fmla="*/ 8259 w 10000"/>
                  <a:gd name="connsiteY13" fmla="*/ 1371 h 9932"/>
                  <a:gd name="connsiteX14" fmla="*/ 6910 w 10000"/>
                  <a:gd name="connsiteY14" fmla="*/ 554 h 9932"/>
                  <a:gd name="connsiteX15" fmla="*/ 4767 w 10000"/>
                  <a:gd name="connsiteY15" fmla="*/ 0 h 9932"/>
                  <a:gd name="connsiteX16" fmla="*/ 1219 w 10000"/>
                  <a:gd name="connsiteY16" fmla="*/ 7113 h 9932"/>
                  <a:gd name="connsiteX17" fmla="*/ 0 w 10000"/>
                  <a:gd name="connsiteY17" fmla="*/ 9612 h 9932"/>
                  <a:gd name="connsiteX18" fmla="*/ 3315 w 10000"/>
                  <a:gd name="connsiteY18" fmla="*/ 8582 h 9932"/>
                  <a:gd name="connsiteX0" fmla="*/ 2921 w 10000"/>
                  <a:gd name="connsiteY0" fmla="*/ 7961 h 10000"/>
                  <a:gd name="connsiteX1" fmla="*/ 4775 w 10000"/>
                  <a:gd name="connsiteY1" fmla="*/ 7246 h 10000"/>
                  <a:gd name="connsiteX2" fmla="*/ 6405 w 10000"/>
                  <a:gd name="connsiteY2" fmla="*/ 8569 h 10000"/>
                  <a:gd name="connsiteX3" fmla="*/ 5225 w 10000"/>
                  <a:gd name="connsiteY3" fmla="*/ 9357 h 10000"/>
                  <a:gd name="connsiteX4" fmla="*/ 5843 w 10000"/>
                  <a:gd name="connsiteY4" fmla="*/ 10000 h 10000"/>
                  <a:gd name="connsiteX5" fmla="*/ 7079 w 10000"/>
                  <a:gd name="connsiteY5" fmla="*/ 9929 h 10000"/>
                  <a:gd name="connsiteX6" fmla="*/ 8764 w 10000"/>
                  <a:gd name="connsiteY6" fmla="*/ 8033 h 10000"/>
                  <a:gd name="connsiteX7" fmla="*/ 10000 w 10000"/>
                  <a:gd name="connsiteY7" fmla="*/ 6959 h 10000"/>
                  <a:gd name="connsiteX8" fmla="*/ 9775 w 10000"/>
                  <a:gd name="connsiteY8" fmla="*/ 6030 h 10000"/>
                  <a:gd name="connsiteX9" fmla="*/ 9495 w 10000"/>
                  <a:gd name="connsiteY9" fmla="*/ 5279 h 10000"/>
                  <a:gd name="connsiteX10" fmla="*/ 9382 w 10000"/>
                  <a:gd name="connsiteY10" fmla="*/ 4313 h 10000"/>
                  <a:gd name="connsiteX11" fmla="*/ 9438 w 10000"/>
                  <a:gd name="connsiteY11" fmla="*/ 2811 h 10000"/>
                  <a:gd name="connsiteX12" fmla="*/ 9157 w 10000"/>
                  <a:gd name="connsiteY12" fmla="*/ 2167 h 10000"/>
                  <a:gd name="connsiteX13" fmla="*/ 8259 w 10000"/>
                  <a:gd name="connsiteY13" fmla="*/ 1380 h 10000"/>
                  <a:gd name="connsiteX14" fmla="*/ 6910 w 10000"/>
                  <a:gd name="connsiteY14" fmla="*/ 558 h 10000"/>
                  <a:gd name="connsiteX15" fmla="*/ 4767 w 10000"/>
                  <a:gd name="connsiteY15" fmla="*/ 0 h 10000"/>
                  <a:gd name="connsiteX16" fmla="*/ 1219 w 10000"/>
                  <a:gd name="connsiteY16" fmla="*/ 7162 h 10000"/>
                  <a:gd name="connsiteX17" fmla="*/ 0 w 10000"/>
                  <a:gd name="connsiteY17" fmla="*/ 9678 h 10000"/>
                  <a:gd name="connsiteX18" fmla="*/ 3315 w 10000"/>
                  <a:gd name="connsiteY18" fmla="*/ 8641 h 10000"/>
                  <a:gd name="connsiteX0" fmla="*/ 2921 w 10000"/>
                  <a:gd name="connsiteY0" fmla="*/ 7961 h 10000"/>
                  <a:gd name="connsiteX1" fmla="*/ 4775 w 10000"/>
                  <a:gd name="connsiteY1" fmla="*/ 7246 h 10000"/>
                  <a:gd name="connsiteX2" fmla="*/ 6405 w 10000"/>
                  <a:gd name="connsiteY2" fmla="*/ 8569 h 10000"/>
                  <a:gd name="connsiteX3" fmla="*/ 5225 w 10000"/>
                  <a:gd name="connsiteY3" fmla="*/ 9357 h 10000"/>
                  <a:gd name="connsiteX4" fmla="*/ 5843 w 10000"/>
                  <a:gd name="connsiteY4" fmla="*/ 10000 h 10000"/>
                  <a:gd name="connsiteX5" fmla="*/ 7079 w 10000"/>
                  <a:gd name="connsiteY5" fmla="*/ 9929 h 10000"/>
                  <a:gd name="connsiteX6" fmla="*/ 8764 w 10000"/>
                  <a:gd name="connsiteY6" fmla="*/ 8033 h 10000"/>
                  <a:gd name="connsiteX7" fmla="*/ 10000 w 10000"/>
                  <a:gd name="connsiteY7" fmla="*/ 6959 h 10000"/>
                  <a:gd name="connsiteX8" fmla="*/ 9775 w 10000"/>
                  <a:gd name="connsiteY8" fmla="*/ 6030 h 10000"/>
                  <a:gd name="connsiteX9" fmla="*/ 9495 w 10000"/>
                  <a:gd name="connsiteY9" fmla="*/ 5279 h 10000"/>
                  <a:gd name="connsiteX10" fmla="*/ 9382 w 10000"/>
                  <a:gd name="connsiteY10" fmla="*/ 4313 h 10000"/>
                  <a:gd name="connsiteX11" fmla="*/ 9438 w 10000"/>
                  <a:gd name="connsiteY11" fmla="*/ 2811 h 10000"/>
                  <a:gd name="connsiteX12" fmla="*/ 9157 w 10000"/>
                  <a:gd name="connsiteY12" fmla="*/ 2167 h 10000"/>
                  <a:gd name="connsiteX13" fmla="*/ 8259 w 10000"/>
                  <a:gd name="connsiteY13" fmla="*/ 1380 h 10000"/>
                  <a:gd name="connsiteX14" fmla="*/ 6910 w 10000"/>
                  <a:gd name="connsiteY14" fmla="*/ 558 h 10000"/>
                  <a:gd name="connsiteX15" fmla="*/ 4767 w 10000"/>
                  <a:gd name="connsiteY15" fmla="*/ 0 h 10000"/>
                  <a:gd name="connsiteX16" fmla="*/ 1219 w 10000"/>
                  <a:gd name="connsiteY16" fmla="*/ 7162 h 10000"/>
                  <a:gd name="connsiteX17" fmla="*/ 0 w 10000"/>
                  <a:gd name="connsiteY17" fmla="*/ 9678 h 10000"/>
                  <a:gd name="connsiteX18" fmla="*/ 3315 w 10000"/>
                  <a:gd name="connsiteY18" fmla="*/ 8641 h 10000"/>
                  <a:gd name="connsiteX0" fmla="*/ 2921 w 10000"/>
                  <a:gd name="connsiteY0" fmla="*/ 7961 h 10000"/>
                  <a:gd name="connsiteX1" fmla="*/ 4775 w 10000"/>
                  <a:gd name="connsiteY1" fmla="*/ 7246 h 10000"/>
                  <a:gd name="connsiteX2" fmla="*/ 6405 w 10000"/>
                  <a:gd name="connsiteY2" fmla="*/ 8569 h 10000"/>
                  <a:gd name="connsiteX3" fmla="*/ 5225 w 10000"/>
                  <a:gd name="connsiteY3" fmla="*/ 9357 h 10000"/>
                  <a:gd name="connsiteX4" fmla="*/ 5843 w 10000"/>
                  <a:gd name="connsiteY4" fmla="*/ 10000 h 10000"/>
                  <a:gd name="connsiteX5" fmla="*/ 7079 w 10000"/>
                  <a:gd name="connsiteY5" fmla="*/ 9929 h 10000"/>
                  <a:gd name="connsiteX6" fmla="*/ 8764 w 10000"/>
                  <a:gd name="connsiteY6" fmla="*/ 8033 h 10000"/>
                  <a:gd name="connsiteX7" fmla="*/ 10000 w 10000"/>
                  <a:gd name="connsiteY7" fmla="*/ 6959 h 10000"/>
                  <a:gd name="connsiteX8" fmla="*/ 9775 w 10000"/>
                  <a:gd name="connsiteY8" fmla="*/ 6030 h 10000"/>
                  <a:gd name="connsiteX9" fmla="*/ 9495 w 10000"/>
                  <a:gd name="connsiteY9" fmla="*/ 5279 h 10000"/>
                  <a:gd name="connsiteX10" fmla="*/ 9382 w 10000"/>
                  <a:gd name="connsiteY10" fmla="*/ 4313 h 10000"/>
                  <a:gd name="connsiteX11" fmla="*/ 9438 w 10000"/>
                  <a:gd name="connsiteY11" fmla="*/ 2811 h 10000"/>
                  <a:gd name="connsiteX12" fmla="*/ 9157 w 10000"/>
                  <a:gd name="connsiteY12" fmla="*/ 2167 h 10000"/>
                  <a:gd name="connsiteX13" fmla="*/ 8259 w 10000"/>
                  <a:gd name="connsiteY13" fmla="*/ 1380 h 10000"/>
                  <a:gd name="connsiteX14" fmla="*/ 6910 w 10000"/>
                  <a:gd name="connsiteY14" fmla="*/ 558 h 10000"/>
                  <a:gd name="connsiteX15" fmla="*/ 4767 w 10000"/>
                  <a:gd name="connsiteY15" fmla="*/ 0 h 10000"/>
                  <a:gd name="connsiteX16" fmla="*/ 1219 w 10000"/>
                  <a:gd name="connsiteY16" fmla="*/ 7162 h 10000"/>
                  <a:gd name="connsiteX17" fmla="*/ 0 w 10000"/>
                  <a:gd name="connsiteY17" fmla="*/ 9678 h 10000"/>
                  <a:gd name="connsiteX18" fmla="*/ 3315 w 10000"/>
                  <a:gd name="connsiteY18" fmla="*/ 8641 h 10000"/>
                  <a:gd name="connsiteX0" fmla="*/ 2921 w 10000"/>
                  <a:gd name="connsiteY0" fmla="*/ 7961 h 10000"/>
                  <a:gd name="connsiteX1" fmla="*/ 4775 w 10000"/>
                  <a:gd name="connsiteY1" fmla="*/ 7246 h 10000"/>
                  <a:gd name="connsiteX2" fmla="*/ 6405 w 10000"/>
                  <a:gd name="connsiteY2" fmla="*/ 8569 h 10000"/>
                  <a:gd name="connsiteX3" fmla="*/ 5225 w 10000"/>
                  <a:gd name="connsiteY3" fmla="*/ 9357 h 10000"/>
                  <a:gd name="connsiteX4" fmla="*/ 5843 w 10000"/>
                  <a:gd name="connsiteY4" fmla="*/ 10000 h 10000"/>
                  <a:gd name="connsiteX5" fmla="*/ 7079 w 10000"/>
                  <a:gd name="connsiteY5" fmla="*/ 9929 h 10000"/>
                  <a:gd name="connsiteX6" fmla="*/ 8764 w 10000"/>
                  <a:gd name="connsiteY6" fmla="*/ 8033 h 10000"/>
                  <a:gd name="connsiteX7" fmla="*/ 10000 w 10000"/>
                  <a:gd name="connsiteY7" fmla="*/ 6959 h 10000"/>
                  <a:gd name="connsiteX8" fmla="*/ 9775 w 10000"/>
                  <a:gd name="connsiteY8" fmla="*/ 6030 h 10000"/>
                  <a:gd name="connsiteX9" fmla="*/ 9495 w 10000"/>
                  <a:gd name="connsiteY9" fmla="*/ 5279 h 10000"/>
                  <a:gd name="connsiteX10" fmla="*/ 9382 w 10000"/>
                  <a:gd name="connsiteY10" fmla="*/ 4313 h 10000"/>
                  <a:gd name="connsiteX11" fmla="*/ 9438 w 10000"/>
                  <a:gd name="connsiteY11" fmla="*/ 2811 h 10000"/>
                  <a:gd name="connsiteX12" fmla="*/ 9157 w 10000"/>
                  <a:gd name="connsiteY12" fmla="*/ 2167 h 10000"/>
                  <a:gd name="connsiteX13" fmla="*/ 8259 w 10000"/>
                  <a:gd name="connsiteY13" fmla="*/ 1380 h 10000"/>
                  <a:gd name="connsiteX14" fmla="*/ 6910 w 10000"/>
                  <a:gd name="connsiteY14" fmla="*/ 558 h 10000"/>
                  <a:gd name="connsiteX15" fmla="*/ 4767 w 10000"/>
                  <a:gd name="connsiteY15" fmla="*/ 0 h 10000"/>
                  <a:gd name="connsiteX16" fmla="*/ 1219 w 10000"/>
                  <a:gd name="connsiteY16" fmla="*/ 7162 h 10000"/>
                  <a:gd name="connsiteX17" fmla="*/ 0 w 10000"/>
                  <a:gd name="connsiteY17" fmla="*/ 9678 h 10000"/>
                  <a:gd name="connsiteX18" fmla="*/ 3315 w 10000"/>
                  <a:gd name="connsiteY18" fmla="*/ 8641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00" h="10000">
                    <a:moveTo>
                      <a:pt x="2921" y="7961"/>
                    </a:moveTo>
                    <a:lnTo>
                      <a:pt x="4775" y="7246"/>
                    </a:lnTo>
                    <a:lnTo>
                      <a:pt x="6405" y="8569"/>
                    </a:lnTo>
                    <a:lnTo>
                      <a:pt x="5225" y="9357"/>
                    </a:lnTo>
                    <a:lnTo>
                      <a:pt x="5843" y="10000"/>
                    </a:lnTo>
                    <a:lnTo>
                      <a:pt x="7079" y="9929"/>
                    </a:lnTo>
                    <a:cubicBezTo>
                      <a:pt x="7571" y="9597"/>
                      <a:pt x="8524" y="8341"/>
                      <a:pt x="8764" y="8033"/>
                    </a:cubicBezTo>
                    <a:cubicBezTo>
                      <a:pt x="9004" y="7725"/>
                      <a:pt x="9552" y="7846"/>
                      <a:pt x="10000" y="6959"/>
                    </a:cubicBezTo>
                    <a:lnTo>
                      <a:pt x="9775" y="6030"/>
                    </a:lnTo>
                    <a:cubicBezTo>
                      <a:pt x="9682" y="5779"/>
                      <a:pt x="9588" y="5530"/>
                      <a:pt x="9495" y="5279"/>
                    </a:cubicBezTo>
                    <a:cubicBezTo>
                      <a:pt x="9457" y="4957"/>
                      <a:pt x="9419" y="4636"/>
                      <a:pt x="9382" y="4313"/>
                    </a:cubicBezTo>
                    <a:cubicBezTo>
                      <a:pt x="9401" y="3813"/>
                      <a:pt x="9419" y="3312"/>
                      <a:pt x="9438" y="2811"/>
                    </a:cubicBezTo>
                    <a:cubicBezTo>
                      <a:pt x="9344" y="2597"/>
                      <a:pt x="9251" y="2381"/>
                      <a:pt x="9157" y="2167"/>
                    </a:cubicBezTo>
                    <a:lnTo>
                      <a:pt x="8259" y="1380"/>
                    </a:lnTo>
                    <a:lnTo>
                      <a:pt x="6910" y="558"/>
                    </a:lnTo>
                    <a:cubicBezTo>
                      <a:pt x="5908" y="510"/>
                      <a:pt x="5481" y="186"/>
                      <a:pt x="4767" y="0"/>
                    </a:cubicBezTo>
                    <a:lnTo>
                      <a:pt x="1219" y="7162"/>
                    </a:lnTo>
                    <a:lnTo>
                      <a:pt x="0" y="9678"/>
                    </a:lnTo>
                    <a:lnTo>
                      <a:pt x="3315" y="86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88" name="пос. мурино"/>
            <p:cNvSpPr>
              <a:spLocks noChangeArrowheads="1"/>
            </p:cNvSpPr>
            <p:nvPr/>
          </p:nvSpPr>
          <p:spPr bwMode="auto">
            <a:xfrm>
              <a:off x="4881897" y="6403903"/>
              <a:ext cx="137947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ru-RU" altLang="ru-RU" sz="1400" dirty="0">
                  <a:solidFill>
                    <a:srgbClr val="00385E"/>
                  </a:solidFill>
                </a:rPr>
                <a:t>пос</a:t>
              </a:r>
              <a:r>
                <a:rPr lang="ru-RU" altLang="ru-RU" sz="2000" dirty="0">
                  <a:solidFill>
                    <a:srgbClr val="00385E"/>
                  </a:solidFill>
                </a:rPr>
                <a:t>. </a:t>
              </a:r>
              <a:r>
                <a:rPr lang="ru-RU" altLang="ru-RU" sz="1400" dirty="0">
                  <a:solidFill>
                    <a:srgbClr val="00385E"/>
                  </a:solidFill>
                </a:rPr>
                <a:t>Мурино</a:t>
              </a:r>
            </a:p>
          </p:txBody>
        </p:sp>
        <p:grpSp>
          <p:nvGrpSpPr>
            <p:cNvPr id="389" name="Зоны Бугры"/>
            <p:cNvGrpSpPr>
              <a:grpSpLocks/>
            </p:cNvGrpSpPr>
            <p:nvPr/>
          </p:nvGrpSpPr>
          <p:grpSpPr bwMode="auto">
            <a:xfrm>
              <a:off x="2051262" y="2906874"/>
              <a:ext cx="1611205" cy="3327360"/>
              <a:chOff x="3072498" y="2759904"/>
              <a:chExt cx="1594434" cy="3483324"/>
            </a:xfrm>
          </p:grpSpPr>
          <p:sp>
            <p:nvSpPr>
              <p:cNvPr id="390" name="Параллелограмм 13"/>
              <p:cNvSpPr/>
              <p:nvPr/>
            </p:nvSpPr>
            <p:spPr>
              <a:xfrm>
                <a:off x="3743128" y="2759904"/>
                <a:ext cx="923804" cy="1361024"/>
              </a:xfrm>
              <a:custGeom>
                <a:avLst/>
                <a:gdLst>
                  <a:gd name="connsiteX0" fmla="*/ 0 w 1216152"/>
                  <a:gd name="connsiteY0" fmla="*/ 914400 h 914400"/>
                  <a:gd name="connsiteX1" fmla="*/ 228600 w 1216152"/>
                  <a:gd name="connsiteY1" fmla="*/ 0 h 914400"/>
                  <a:gd name="connsiteX2" fmla="*/ 1216152 w 1216152"/>
                  <a:gd name="connsiteY2" fmla="*/ 0 h 914400"/>
                  <a:gd name="connsiteX3" fmla="*/ 987552 w 1216152"/>
                  <a:gd name="connsiteY3" fmla="*/ 914400 h 914400"/>
                  <a:gd name="connsiteX4" fmla="*/ 0 w 1216152"/>
                  <a:gd name="connsiteY4" fmla="*/ 914400 h 914400"/>
                  <a:gd name="connsiteX0" fmla="*/ 0 w 1216152"/>
                  <a:gd name="connsiteY0" fmla="*/ 918538 h 918538"/>
                  <a:gd name="connsiteX1" fmla="*/ 5172 w 1216152"/>
                  <a:gd name="connsiteY1" fmla="*/ 0 h 918538"/>
                  <a:gd name="connsiteX2" fmla="*/ 1216152 w 1216152"/>
                  <a:gd name="connsiteY2" fmla="*/ 4138 h 918538"/>
                  <a:gd name="connsiteX3" fmla="*/ 987552 w 1216152"/>
                  <a:gd name="connsiteY3" fmla="*/ 918538 h 918538"/>
                  <a:gd name="connsiteX4" fmla="*/ 0 w 1216152"/>
                  <a:gd name="connsiteY4" fmla="*/ 918538 h 918538"/>
                  <a:gd name="connsiteX0" fmla="*/ 0 w 1278215"/>
                  <a:gd name="connsiteY0" fmla="*/ 1179204 h 1179204"/>
                  <a:gd name="connsiteX1" fmla="*/ 67235 w 1278215"/>
                  <a:gd name="connsiteY1" fmla="*/ 0 h 1179204"/>
                  <a:gd name="connsiteX2" fmla="*/ 1278215 w 1278215"/>
                  <a:gd name="connsiteY2" fmla="*/ 4138 h 1179204"/>
                  <a:gd name="connsiteX3" fmla="*/ 1049615 w 1278215"/>
                  <a:gd name="connsiteY3" fmla="*/ 918538 h 1179204"/>
                  <a:gd name="connsiteX4" fmla="*/ 0 w 1278215"/>
                  <a:gd name="connsiteY4" fmla="*/ 1179204 h 1179204"/>
                  <a:gd name="connsiteX0" fmla="*/ 0 w 1278215"/>
                  <a:gd name="connsiteY0" fmla="*/ 1179204 h 1179204"/>
                  <a:gd name="connsiteX1" fmla="*/ 67235 w 1278215"/>
                  <a:gd name="connsiteY1" fmla="*/ 0 h 1179204"/>
                  <a:gd name="connsiteX2" fmla="*/ 1278215 w 1278215"/>
                  <a:gd name="connsiteY2" fmla="*/ 4138 h 1179204"/>
                  <a:gd name="connsiteX3" fmla="*/ 859287 w 1278215"/>
                  <a:gd name="connsiteY3" fmla="*/ 1146104 h 1179204"/>
                  <a:gd name="connsiteX4" fmla="*/ 0 w 1278215"/>
                  <a:gd name="connsiteY4" fmla="*/ 1179204 h 1179204"/>
                  <a:gd name="connsiteX0" fmla="*/ 0 w 876872"/>
                  <a:gd name="connsiteY0" fmla="*/ 1179204 h 1179204"/>
                  <a:gd name="connsiteX1" fmla="*/ 67235 w 876872"/>
                  <a:gd name="connsiteY1" fmla="*/ 0 h 1179204"/>
                  <a:gd name="connsiteX2" fmla="*/ 876872 w 876872"/>
                  <a:gd name="connsiteY2" fmla="*/ 115852 h 1179204"/>
                  <a:gd name="connsiteX3" fmla="*/ 859287 w 876872"/>
                  <a:gd name="connsiteY3" fmla="*/ 1146104 h 1179204"/>
                  <a:gd name="connsiteX4" fmla="*/ 0 w 876872"/>
                  <a:gd name="connsiteY4" fmla="*/ 1179204 h 1179204"/>
                  <a:gd name="connsiteX0" fmla="*/ 0 w 859287"/>
                  <a:gd name="connsiteY0" fmla="*/ 1179204 h 1179204"/>
                  <a:gd name="connsiteX1" fmla="*/ 67235 w 859287"/>
                  <a:gd name="connsiteY1" fmla="*/ 0 h 1179204"/>
                  <a:gd name="connsiteX2" fmla="*/ 595518 w 859287"/>
                  <a:gd name="connsiteY2" fmla="*/ 124127 h 1179204"/>
                  <a:gd name="connsiteX3" fmla="*/ 859287 w 859287"/>
                  <a:gd name="connsiteY3" fmla="*/ 1146104 h 1179204"/>
                  <a:gd name="connsiteX4" fmla="*/ 0 w 859287"/>
                  <a:gd name="connsiteY4" fmla="*/ 1179204 h 1179204"/>
                  <a:gd name="connsiteX0" fmla="*/ 0 w 859287"/>
                  <a:gd name="connsiteY0" fmla="*/ 1179204 h 1179204"/>
                  <a:gd name="connsiteX1" fmla="*/ 67235 w 859287"/>
                  <a:gd name="connsiteY1" fmla="*/ 0 h 1179204"/>
                  <a:gd name="connsiteX2" fmla="*/ 744470 w 859287"/>
                  <a:gd name="connsiteY2" fmla="*/ 91027 h 1179204"/>
                  <a:gd name="connsiteX3" fmla="*/ 859287 w 859287"/>
                  <a:gd name="connsiteY3" fmla="*/ 1146104 h 1179204"/>
                  <a:gd name="connsiteX4" fmla="*/ 0 w 859287"/>
                  <a:gd name="connsiteY4" fmla="*/ 1179204 h 1179204"/>
                  <a:gd name="connsiteX0" fmla="*/ 0 w 859287"/>
                  <a:gd name="connsiteY0" fmla="*/ 1179204 h 1179204"/>
                  <a:gd name="connsiteX1" fmla="*/ 67235 w 859287"/>
                  <a:gd name="connsiteY1" fmla="*/ 0 h 1179204"/>
                  <a:gd name="connsiteX2" fmla="*/ 744470 w 859287"/>
                  <a:gd name="connsiteY2" fmla="*/ 91027 h 1179204"/>
                  <a:gd name="connsiteX3" fmla="*/ 734878 w 859287"/>
                  <a:gd name="connsiteY3" fmla="*/ 86889 h 1179204"/>
                  <a:gd name="connsiteX4" fmla="*/ 859287 w 859287"/>
                  <a:gd name="connsiteY4" fmla="*/ 1146104 h 1179204"/>
                  <a:gd name="connsiteX5" fmla="*/ 0 w 859287"/>
                  <a:gd name="connsiteY5" fmla="*/ 1179204 h 1179204"/>
                  <a:gd name="connsiteX0" fmla="*/ 0 w 933480"/>
                  <a:gd name="connsiteY0" fmla="*/ 1179204 h 1179204"/>
                  <a:gd name="connsiteX1" fmla="*/ 67235 w 933480"/>
                  <a:gd name="connsiteY1" fmla="*/ 0 h 1179204"/>
                  <a:gd name="connsiteX2" fmla="*/ 744470 w 933480"/>
                  <a:gd name="connsiteY2" fmla="*/ 91027 h 1179204"/>
                  <a:gd name="connsiteX3" fmla="*/ 933480 w 933480"/>
                  <a:gd name="connsiteY3" fmla="*/ 136540 h 1179204"/>
                  <a:gd name="connsiteX4" fmla="*/ 859287 w 933480"/>
                  <a:gd name="connsiteY4" fmla="*/ 1146104 h 1179204"/>
                  <a:gd name="connsiteX5" fmla="*/ 0 w 933480"/>
                  <a:gd name="connsiteY5" fmla="*/ 1179204 h 1179204"/>
                  <a:gd name="connsiteX0" fmla="*/ 0 w 933480"/>
                  <a:gd name="connsiteY0" fmla="*/ 1237129 h 1237129"/>
                  <a:gd name="connsiteX1" fmla="*/ 67235 w 933480"/>
                  <a:gd name="connsiteY1" fmla="*/ 57925 h 1237129"/>
                  <a:gd name="connsiteX2" fmla="*/ 384503 w 933480"/>
                  <a:gd name="connsiteY2" fmla="*/ 0 h 1237129"/>
                  <a:gd name="connsiteX3" fmla="*/ 933480 w 933480"/>
                  <a:gd name="connsiteY3" fmla="*/ 194465 h 1237129"/>
                  <a:gd name="connsiteX4" fmla="*/ 859287 w 933480"/>
                  <a:gd name="connsiteY4" fmla="*/ 1204029 h 1237129"/>
                  <a:gd name="connsiteX5" fmla="*/ 0 w 933480"/>
                  <a:gd name="connsiteY5" fmla="*/ 1237129 h 1237129"/>
                  <a:gd name="connsiteX0" fmla="*/ 0 w 859287"/>
                  <a:gd name="connsiteY0" fmla="*/ 1237129 h 1237129"/>
                  <a:gd name="connsiteX1" fmla="*/ 67235 w 859287"/>
                  <a:gd name="connsiteY1" fmla="*/ 57925 h 1237129"/>
                  <a:gd name="connsiteX2" fmla="*/ 384503 w 859287"/>
                  <a:gd name="connsiteY2" fmla="*/ 0 h 1237129"/>
                  <a:gd name="connsiteX3" fmla="*/ 743152 w 859287"/>
                  <a:gd name="connsiteY3" fmla="*/ 140677 h 1237129"/>
                  <a:gd name="connsiteX4" fmla="*/ 859287 w 859287"/>
                  <a:gd name="connsiteY4" fmla="*/ 1204029 h 1237129"/>
                  <a:gd name="connsiteX5" fmla="*/ 0 w 859287"/>
                  <a:gd name="connsiteY5" fmla="*/ 1237129 h 1237129"/>
                  <a:gd name="connsiteX0" fmla="*/ 0 w 859287"/>
                  <a:gd name="connsiteY0" fmla="*/ 1237129 h 1237129"/>
                  <a:gd name="connsiteX1" fmla="*/ 31493 w 859287"/>
                  <a:gd name="connsiteY1" fmla="*/ 479957 h 1237129"/>
                  <a:gd name="connsiteX2" fmla="*/ 67235 w 859287"/>
                  <a:gd name="connsiteY2" fmla="*/ 57925 h 1237129"/>
                  <a:gd name="connsiteX3" fmla="*/ 384503 w 859287"/>
                  <a:gd name="connsiteY3" fmla="*/ 0 h 1237129"/>
                  <a:gd name="connsiteX4" fmla="*/ 743152 w 859287"/>
                  <a:gd name="connsiteY4" fmla="*/ 140677 h 1237129"/>
                  <a:gd name="connsiteX5" fmla="*/ 859287 w 859287"/>
                  <a:gd name="connsiteY5" fmla="*/ 1204029 h 1237129"/>
                  <a:gd name="connsiteX6" fmla="*/ 0 w 859287"/>
                  <a:gd name="connsiteY6" fmla="*/ 1237129 h 1237129"/>
                  <a:gd name="connsiteX0" fmla="*/ 0 w 859287"/>
                  <a:gd name="connsiteY0" fmla="*/ 1237129 h 1237129"/>
                  <a:gd name="connsiteX1" fmla="*/ 122519 w 859287"/>
                  <a:gd name="connsiteY1" fmla="*/ 463407 h 1237129"/>
                  <a:gd name="connsiteX2" fmla="*/ 67235 w 859287"/>
                  <a:gd name="connsiteY2" fmla="*/ 57925 h 1237129"/>
                  <a:gd name="connsiteX3" fmla="*/ 384503 w 859287"/>
                  <a:gd name="connsiteY3" fmla="*/ 0 h 1237129"/>
                  <a:gd name="connsiteX4" fmla="*/ 743152 w 859287"/>
                  <a:gd name="connsiteY4" fmla="*/ 140677 h 1237129"/>
                  <a:gd name="connsiteX5" fmla="*/ 859287 w 859287"/>
                  <a:gd name="connsiteY5" fmla="*/ 1204029 h 1237129"/>
                  <a:gd name="connsiteX6" fmla="*/ 0 w 859287"/>
                  <a:gd name="connsiteY6" fmla="*/ 1237129 h 1237129"/>
                  <a:gd name="connsiteX0" fmla="*/ 0 w 859287"/>
                  <a:gd name="connsiteY0" fmla="*/ 1237129 h 1237129"/>
                  <a:gd name="connsiteX1" fmla="*/ 68731 w 859287"/>
                  <a:gd name="connsiteY1" fmla="*/ 479957 h 1237129"/>
                  <a:gd name="connsiteX2" fmla="*/ 67235 w 859287"/>
                  <a:gd name="connsiteY2" fmla="*/ 57925 h 1237129"/>
                  <a:gd name="connsiteX3" fmla="*/ 384503 w 859287"/>
                  <a:gd name="connsiteY3" fmla="*/ 0 h 1237129"/>
                  <a:gd name="connsiteX4" fmla="*/ 743152 w 859287"/>
                  <a:gd name="connsiteY4" fmla="*/ 140677 h 1237129"/>
                  <a:gd name="connsiteX5" fmla="*/ 859287 w 859287"/>
                  <a:gd name="connsiteY5" fmla="*/ 1204029 h 1237129"/>
                  <a:gd name="connsiteX6" fmla="*/ 0 w 859287"/>
                  <a:gd name="connsiteY6" fmla="*/ 1237129 h 1237129"/>
                  <a:gd name="connsiteX0" fmla="*/ 0 w 859287"/>
                  <a:gd name="connsiteY0" fmla="*/ 1237129 h 1237129"/>
                  <a:gd name="connsiteX1" fmla="*/ 68731 w 859287"/>
                  <a:gd name="connsiteY1" fmla="*/ 479957 h 1237129"/>
                  <a:gd name="connsiteX2" fmla="*/ 68731 w 859287"/>
                  <a:gd name="connsiteY2" fmla="*/ 475819 h 1237129"/>
                  <a:gd name="connsiteX3" fmla="*/ 67235 w 859287"/>
                  <a:gd name="connsiteY3" fmla="*/ 57925 h 1237129"/>
                  <a:gd name="connsiteX4" fmla="*/ 384503 w 859287"/>
                  <a:gd name="connsiteY4" fmla="*/ 0 h 1237129"/>
                  <a:gd name="connsiteX5" fmla="*/ 743152 w 859287"/>
                  <a:gd name="connsiteY5" fmla="*/ 140677 h 1237129"/>
                  <a:gd name="connsiteX6" fmla="*/ 859287 w 859287"/>
                  <a:gd name="connsiteY6" fmla="*/ 1204029 h 1237129"/>
                  <a:gd name="connsiteX7" fmla="*/ 0 w 859287"/>
                  <a:gd name="connsiteY7" fmla="*/ 1237129 h 1237129"/>
                  <a:gd name="connsiteX0" fmla="*/ 0 w 859287"/>
                  <a:gd name="connsiteY0" fmla="*/ 1237129 h 1237129"/>
                  <a:gd name="connsiteX1" fmla="*/ 68731 w 859287"/>
                  <a:gd name="connsiteY1" fmla="*/ 479957 h 1237129"/>
                  <a:gd name="connsiteX2" fmla="*/ 56318 w 859287"/>
                  <a:gd name="connsiteY2" fmla="*/ 347554 h 1237129"/>
                  <a:gd name="connsiteX3" fmla="*/ 67235 w 859287"/>
                  <a:gd name="connsiteY3" fmla="*/ 57925 h 1237129"/>
                  <a:gd name="connsiteX4" fmla="*/ 384503 w 859287"/>
                  <a:gd name="connsiteY4" fmla="*/ 0 h 1237129"/>
                  <a:gd name="connsiteX5" fmla="*/ 743152 w 859287"/>
                  <a:gd name="connsiteY5" fmla="*/ 140677 h 1237129"/>
                  <a:gd name="connsiteX6" fmla="*/ 859287 w 859287"/>
                  <a:gd name="connsiteY6" fmla="*/ 1204029 h 1237129"/>
                  <a:gd name="connsiteX7" fmla="*/ 0 w 859287"/>
                  <a:gd name="connsiteY7" fmla="*/ 1237129 h 1237129"/>
                  <a:gd name="connsiteX0" fmla="*/ 63671 w 922958"/>
                  <a:gd name="connsiteY0" fmla="*/ 1237129 h 1237129"/>
                  <a:gd name="connsiteX1" fmla="*/ 0 w 922958"/>
                  <a:gd name="connsiteY1" fmla="*/ 488232 h 1237129"/>
                  <a:gd name="connsiteX2" fmla="*/ 119989 w 922958"/>
                  <a:gd name="connsiteY2" fmla="*/ 347554 h 1237129"/>
                  <a:gd name="connsiteX3" fmla="*/ 130906 w 922958"/>
                  <a:gd name="connsiteY3" fmla="*/ 57925 h 1237129"/>
                  <a:gd name="connsiteX4" fmla="*/ 448174 w 922958"/>
                  <a:gd name="connsiteY4" fmla="*/ 0 h 1237129"/>
                  <a:gd name="connsiteX5" fmla="*/ 806823 w 922958"/>
                  <a:gd name="connsiteY5" fmla="*/ 140677 h 1237129"/>
                  <a:gd name="connsiteX6" fmla="*/ 922958 w 922958"/>
                  <a:gd name="connsiteY6" fmla="*/ 1204029 h 1237129"/>
                  <a:gd name="connsiteX7" fmla="*/ 63671 w 922958"/>
                  <a:gd name="connsiteY7" fmla="*/ 1237129 h 1237129"/>
                  <a:gd name="connsiteX0" fmla="*/ 63671 w 922958"/>
                  <a:gd name="connsiteY0" fmla="*/ 1237129 h 1237129"/>
                  <a:gd name="connsiteX1" fmla="*/ 0 w 922958"/>
                  <a:gd name="connsiteY1" fmla="*/ 488232 h 1237129"/>
                  <a:gd name="connsiteX2" fmla="*/ 140677 w 922958"/>
                  <a:gd name="connsiteY2" fmla="*/ 442718 h 1237129"/>
                  <a:gd name="connsiteX3" fmla="*/ 130906 w 922958"/>
                  <a:gd name="connsiteY3" fmla="*/ 57925 h 1237129"/>
                  <a:gd name="connsiteX4" fmla="*/ 448174 w 922958"/>
                  <a:gd name="connsiteY4" fmla="*/ 0 h 1237129"/>
                  <a:gd name="connsiteX5" fmla="*/ 806823 w 922958"/>
                  <a:gd name="connsiteY5" fmla="*/ 140677 h 1237129"/>
                  <a:gd name="connsiteX6" fmla="*/ 922958 w 922958"/>
                  <a:gd name="connsiteY6" fmla="*/ 1204029 h 1237129"/>
                  <a:gd name="connsiteX7" fmla="*/ 63671 w 922958"/>
                  <a:gd name="connsiteY7" fmla="*/ 1237129 h 1237129"/>
                  <a:gd name="connsiteX0" fmla="*/ 63671 w 922958"/>
                  <a:gd name="connsiteY0" fmla="*/ 1237129 h 1237129"/>
                  <a:gd name="connsiteX1" fmla="*/ 0 w 922958"/>
                  <a:gd name="connsiteY1" fmla="*/ 488232 h 1237129"/>
                  <a:gd name="connsiteX2" fmla="*/ 140677 w 922958"/>
                  <a:gd name="connsiteY2" fmla="*/ 442718 h 1237129"/>
                  <a:gd name="connsiteX3" fmla="*/ 130906 w 922958"/>
                  <a:gd name="connsiteY3" fmla="*/ 57925 h 1237129"/>
                  <a:gd name="connsiteX4" fmla="*/ 448174 w 922958"/>
                  <a:gd name="connsiteY4" fmla="*/ 0 h 1237129"/>
                  <a:gd name="connsiteX5" fmla="*/ 806823 w 922958"/>
                  <a:gd name="connsiteY5" fmla="*/ 140677 h 1237129"/>
                  <a:gd name="connsiteX6" fmla="*/ 922958 w 922958"/>
                  <a:gd name="connsiteY6" fmla="*/ 1204029 h 1237129"/>
                  <a:gd name="connsiteX7" fmla="*/ 63671 w 922958"/>
                  <a:gd name="connsiteY7" fmla="*/ 1237129 h 1237129"/>
                  <a:gd name="connsiteX0" fmla="*/ 63671 w 922958"/>
                  <a:gd name="connsiteY0" fmla="*/ 1237129 h 1237129"/>
                  <a:gd name="connsiteX1" fmla="*/ 0 w 922958"/>
                  <a:gd name="connsiteY1" fmla="*/ 488232 h 1237129"/>
                  <a:gd name="connsiteX2" fmla="*/ 140677 w 922958"/>
                  <a:gd name="connsiteY2" fmla="*/ 442718 h 1237129"/>
                  <a:gd name="connsiteX3" fmla="*/ 130906 w 922958"/>
                  <a:gd name="connsiteY3" fmla="*/ 57925 h 1237129"/>
                  <a:gd name="connsiteX4" fmla="*/ 448174 w 922958"/>
                  <a:gd name="connsiteY4" fmla="*/ 0 h 1237129"/>
                  <a:gd name="connsiteX5" fmla="*/ 806823 w 922958"/>
                  <a:gd name="connsiteY5" fmla="*/ 140677 h 1237129"/>
                  <a:gd name="connsiteX6" fmla="*/ 922958 w 922958"/>
                  <a:gd name="connsiteY6" fmla="*/ 1204029 h 1237129"/>
                  <a:gd name="connsiteX7" fmla="*/ 63671 w 922958"/>
                  <a:gd name="connsiteY7" fmla="*/ 1237129 h 1237129"/>
                  <a:gd name="connsiteX0" fmla="*/ 63671 w 922958"/>
                  <a:gd name="connsiteY0" fmla="*/ 1237129 h 1237129"/>
                  <a:gd name="connsiteX1" fmla="*/ 0 w 922958"/>
                  <a:gd name="connsiteY1" fmla="*/ 488232 h 1237129"/>
                  <a:gd name="connsiteX2" fmla="*/ 140677 w 922958"/>
                  <a:gd name="connsiteY2" fmla="*/ 442718 h 1237129"/>
                  <a:gd name="connsiteX3" fmla="*/ 130906 w 922958"/>
                  <a:gd name="connsiteY3" fmla="*/ 57925 h 1237129"/>
                  <a:gd name="connsiteX4" fmla="*/ 448174 w 922958"/>
                  <a:gd name="connsiteY4" fmla="*/ 0 h 1237129"/>
                  <a:gd name="connsiteX5" fmla="*/ 806823 w 922958"/>
                  <a:gd name="connsiteY5" fmla="*/ 140677 h 1237129"/>
                  <a:gd name="connsiteX6" fmla="*/ 922958 w 922958"/>
                  <a:gd name="connsiteY6" fmla="*/ 1204029 h 1237129"/>
                  <a:gd name="connsiteX7" fmla="*/ 63671 w 922958"/>
                  <a:gd name="connsiteY7" fmla="*/ 1237129 h 1237129"/>
                  <a:gd name="connsiteX0" fmla="*/ 67688 w 926975"/>
                  <a:gd name="connsiteY0" fmla="*/ 1237129 h 1237129"/>
                  <a:gd name="connsiteX1" fmla="*/ 4017 w 926975"/>
                  <a:gd name="connsiteY1" fmla="*/ 488232 h 1237129"/>
                  <a:gd name="connsiteX2" fmla="*/ 144694 w 926975"/>
                  <a:gd name="connsiteY2" fmla="*/ 442718 h 1237129"/>
                  <a:gd name="connsiteX3" fmla="*/ 134923 w 926975"/>
                  <a:gd name="connsiteY3" fmla="*/ 57925 h 1237129"/>
                  <a:gd name="connsiteX4" fmla="*/ 452191 w 926975"/>
                  <a:gd name="connsiteY4" fmla="*/ 0 h 1237129"/>
                  <a:gd name="connsiteX5" fmla="*/ 810840 w 926975"/>
                  <a:gd name="connsiteY5" fmla="*/ 140677 h 1237129"/>
                  <a:gd name="connsiteX6" fmla="*/ 926975 w 926975"/>
                  <a:gd name="connsiteY6" fmla="*/ 1204029 h 1237129"/>
                  <a:gd name="connsiteX7" fmla="*/ 67688 w 926975"/>
                  <a:gd name="connsiteY7" fmla="*/ 1237129 h 1237129"/>
                  <a:gd name="connsiteX0" fmla="*/ 67688 w 926975"/>
                  <a:gd name="connsiteY0" fmla="*/ 1237129 h 1237129"/>
                  <a:gd name="connsiteX1" fmla="*/ 4017 w 926975"/>
                  <a:gd name="connsiteY1" fmla="*/ 492370 h 1237129"/>
                  <a:gd name="connsiteX2" fmla="*/ 144694 w 926975"/>
                  <a:gd name="connsiteY2" fmla="*/ 442718 h 1237129"/>
                  <a:gd name="connsiteX3" fmla="*/ 134923 w 926975"/>
                  <a:gd name="connsiteY3" fmla="*/ 57925 h 1237129"/>
                  <a:gd name="connsiteX4" fmla="*/ 452191 w 926975"/>
                  <a:gd name="connsiteY4" fmla="*/ 0 h 1237129"/>
                  <a:gd name="connsiteX5" fmla="*/ 810840 w 926975"/>
                  <a:gd name="connsiteY5" fmla="*/ 140677 h 1237129"/>
                  <a:gd name="connsiteX6" fmla="*/ 926975 w 926975"/>
                  <a:gd name="connsiteY6" fmla="*/ 1204029 h 1237129"/>
                  <a:gd name="connsiteX7" fmla="*/ 67688 w 926975"/>
                  <a:gd name="connsiteY7" fmla="*/ 1237129 h 1237129"/>
                  <a:gd name="connsiteX0" fmla="*/ 64514 w 923801"/>
                  <a:gd name="connsiteY0" fmla="*/ 1237129 h 1237129"/>
                  <a:gd name="connsiteX1" fmla="*/ 843 w 923801"/>
                  <a:gd name="connsiteY1" fmla="*/ 492370 h 1237129"/>
                  <a:gd name="connsiteX2" fmla="*/ 141520 w 923801"/>
                  <a:gd name="connsiteY2" fmla="*/ 442718 h 1237129"/>
                  <a:gd name="connsiteX3" fmla="*/ 131749 w 923801"/>
                  <a:gd name="connsiteY3" fmla="*/ 57925 h 1237129"/>
                  <a:gd name="connsiteX4" fmla="*/ 449017 w 923801"/>
                  <a:gd name="connsiteY4" fmla="*/ 0 h 1237129"/>
                  <a:gd name="connsiteX5" fmla="*/ 807666 w 923801"/>
                  <a:gd name="connsiteY5" fmla="*/ 140677 h 1237129"/>
                  <a:gd name="connsiteX6" fmla="*/ 923801 w 923801"/>
                  <a:gd name="connsiteY6" fmla="*/ 1204029 h 1237129"/>
                  <a:gd name="connsiteX7" fmla="*/ 64514 w 923801"/>
                  <a:gd name="connsiteY7" fmla="*/ 1237129 h 1237129"/>
                  <a:gd name="connsiteX0" fmla="*/ 64514 w 923801"/>
                  <a:gd name="connsiteY0" fmla="*/ 1237129 h 1237129"/>
                  <a:gd name="connsiteX1" fmla="*/ 843 w 923801"/>
                  <a:gd name="connsiteY1" fmla="*/ 492370 h 1237129"/>
                  <a:gd name="connsiteX2" fmla="*/ 141520 w 923801"/>
                  <a:gd name="connsiteY2" fmla="*/ 442718 h 1237129"/>
                  <a:gd name="connsiteX3" fmla="*/ 131749 w 923801"/>
                  <a:gd name="connsiteY3" fmla="*/ 57925 h 1237129"/>
                  <a:gd name="connsiteX4" fmla="*/ 449017 w 923801"/>
                  <a:gd name="connsiteY4" fmla="*/ 0 h 1237129"/>
                  <a:gd name="connsiteX5" fmla="*/ 807666 w 923801"/>
                  <a:gd name="connsiteY5" fmla="*/ 140677 h 1237129"/>
                  <a:gd name="connsiteX6" fmla="*/ 923801 w 923801"/>
                  <a:gd name="connsiteY6" fmla="*/ 1204029 h 1237129"/>
                  <a:gd name="connsiteX7" fmla="*/ 64514 w 923801"/>
                  <a:gd name="connsiteY7" fmla="*/ 1237129 h 1237129"/>
                  <a:gd name="connsiteX0" fmla="*/ 64514 w 923801"/>
                  <a:gd name="connsiteY0" fmla="*/ 1237129 h 1237129"/>
                  <a:gd name="connsiteX1" fmla="*/ 843 w 923801"/>
                  <a:gd name="connsiteY1" fmla="*/ 492370 h 1237129"/>
                  <a:gd name="connsiteX2" fmla="*/ 141520 w 923801"/>
                  <a:gd name="connsiteY2" fmla="*/ 442718 h 1237129"/>
                  <a:gd name="connsiteX3" fmla="*/ 131749 w 923801"/>
                  <a:gd name="connsiteY3" fmla="*/ 57925 h 1237129"/>
                  <a:gd name="connsiteX4" fmla="*/ 449017 w 923801"/>
                  <a:gd name="connsiteY4" fmla="*/ 0 h 1237129"/>
                  <a:gd name="connsiteX5" fmla="*/ 807666 w 923801"/>
                  <a:gd name="connsiteY5" fmla="*/ 140677 h 1237129"/>
                  <a:gd name="connsiteX6" fmla="*/ 923801 w 923801"/>
                  <a:gd name="connsiteY6" fmla="*/ 1204029 h 1237129"/>
                  <a:gd name="connsiteX7" fmla="*/ 64514 w 923801"/>
                  <a:gd name="connsiteY7" fmla="*/ 1237129 h 1237129"/>
                  <a:gd name="connsiteX0" fmla="*/ 64340 w 923627"/>
                  <a:gd name="connsiteY0" fmla="*/ 1237129 h 1237129"/>
                  <a:gd name="connsiteX1" fmla="*/ 669 w 923627"/>
                  <a:gd name="connsiteY1" fmla="*/ 492370 h 1237129"/>
                  <a:gd name="connsiteX2" fmla="*/ 182722 w 923627"/>
                  <a:gd name="connsiteY2" fmla="*/ 471681 h 1237129"/>
                  <a:gd name="connsiteX3" fmla="*/ 131575 w 923627"/>
                  <a:gd name="connsiteY3" fmla="*/ 57925 h 1237129"/>
                  <a:gd name="connsiteX4" fmla="*/ 448843 w 923627"/>
                  <a:gd name="connsiteY4" fmla="*/ 0 h 1237129"/>
                  <a:gd name="connsiteX5" fmla="*/ 807492 w 923627"/>
                  <a:gd name="connsiteY5" fmla="*/ 140677 h 1237129"/>
                  <a:gd name="connsiteX6" fmla="*/ 923627 w 923627"/>
                  <a:gd name="connsiteY6" fmla="*/ 1204029 h 1237129"/>
                  <a:gd name="connsiteX7" fmla="*/ 64340 w 923627"/>
                  <a:gd name="connsiteY7" fmla="*/ 1237129 h 1237129"/>
                  <a:gd name="connsiteX0" fmla="*/ 64434 w 923721"/>
                  <a:gd name="connsiteY0" fmla="*/ 1237129 h 1237129"/>
                  <a:gd name="connsiteX1" fmla="*/ 763 w 923721"/>
                  <a:gd name="connsiteY1" fmla="*/ 492370 h 1237129"/>
                  <a:gd name="connsiteX2" fmla="*/ 157990 w 923721"/>
                  <a:gd name="connsiteY2" fmla="*/ 492368 h 1237129"/>
                  <a:gd name="connsiteX3" fmla="*/ 131669 w 923721"/>
                  <a:gd name="connsiteY3" fmla="*/ 57925 h 1237129"/>
                  <a:gd name="connsiteX4" fmla="*/ 448937 w 923721"/>
                  <a:gd name="connsiteY4" fmla="*/ 0 h 1237129"/>
                  <a:gd name="connsiteX5" fmla="*/ 807586 w 923721"/>
                  <a:gd name="connsiteY5" fmla="*/ 140677 h 1237129"/>
                  <a:gd name="connsiteX6" fmla="*/ 923721 w 923721"/>
                  <a:gd name="connsiteY6" fmla="*/ 1204029 h 1237129"/>
                  <a:gd name="connsiteX7" fmla="*/ 64434 w 923721"/>
                  <a:gd name="connsiteY7" fmla="*/ 1237129 h 1237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3721" h="1237129">
                    <a:moveTo>
                      <a:pt x="64434" y="1237129"/>
                    </a:moveTo>
                    <a:lnTo>
                      <a:pt x="763" y="492370"/>
                    </a:lnTo>
                    <a:cubicBezTo>
                      <a:pt x="-12608" y="493749"/>
                      <a:pt x="154101" y="496506"/>
                      <a:pt x="157990" y="492368"/>
                    </a:cubicBezTo>
                    <a:cubicBezTo>
                      <a:pt x="157741" y="504780"/>
                      <a:pt x="132828" y="54476"/>
                      <a:pt x="131669" y="57925"/>
                    </a:cubicBezTo>
                    <a:lnTo>
                      <a:pt x="448937" y="0"/>
                    </a:lnTo>
                    <a:lnTo>
                      <a:pt x="807586" y="140677"/>
                    </a:lnTo>
                    <a:lnTo>
                      <a:pt x="923721" y="1204029"/>
                    </a:lnTo>
                    <a:lnTo>
                      <a:pt x="64434" y="1237129"/>
                    </a:lnTo>
                    <a:close/>
                  </a:path>
                </a:pathLst>
              </a:cu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/>
              </a:p>
            </p:txBody>
          </p:sp>
          <p:sp>
            <p:nvSpPr>
              <p:cNvPr id="391" name="Правильный пятиугольник 14"/>
              <p:cNvSpPr/>
              <p:nvPr/>
            </p:nvSpPr>
            <p:spPr>
              <a:xfrm>
                <a:off x="4149884" y="5194065"/>
                <a:ext cx="434918" cy="1049163"/>
              </a:xfrm>
              <a:custGeom>
                <a:avLst/>
                <a:gdLst>
                  <a:gd name="connsiteX0" fmla="*/ 0 w 217464"/>
                  <a:gd name="connsiteY0" fmla="*/ 82362 h 215627"/>
                  <a:gd name="connsiteX1" fmla="*/ 108732 w 217464"/>
                  <a:gd name="connsiteY1" fmla="*/ 0 h 215627"/>
                  <a:gd name="connsiteX2" fmla="*/ 217464 w 217464"/>
                  <a:gd name="connsiteY2" fmla="*/ 82362 h 215627"/>
                  <a:gd name="connsiteX3" fmla="*/ 175932 w 217464"/>
                  <a:gd name="connsiteY3" fmla="*/ 215626 h 215627"/>
                  <a:gd name="connsiteX4" fmla="*/ 41532 w 217464"/>
                  <a:gd name="connsiteY4" fmla="*/ 215626 h 215627"/>
                  <a:gd name="connsiteX5" fmla="*/ 0 w 217464"/>
                  <a:gd name="connsiteY5" fmla="*/ 82362 h 215627"/>
                  <a:gd name="connsiteX0" fmla="*/ 90870 w 308334"/>
                  <a:gd name="connsiteY0" fmla="*/ 82362 h 786609"/>
                  <a:gd name="connsiteX1" fmla="*/ 199602 w 308334"/>
                  <a:gd name="connsiteY1" fmla="*/ 0 h 786609"/>
                  <a:gd name="connsiteX2" fmla="*/ 308334 w 308334"/>
                  <a:gd name="connsiteY2" fmla="*/ 82362 h 786609"/>
                  <a:gd name="connsiteX3" fmla="*/ 266802 w 308334"/>
                  <a:gd name="connsiteY3" fmla="*/ 215626 h 786609"/>
                  <a:gd name="connsiteX4" fmla="*/ 0 w 308334"/>
                  <a:gd name="connsiteY4" fmla="*/ 786609 h 786609"/>
                  <a:gd name="connsiteX5" fmla="*/ 90870 w 308334"/>
                  <a:gd name="connsiteY5" fmla="*/ 82362 h 786609"/>
                  <a:gd name="connsiteX0" fmla="*/ 90870 w 308334"/>
                  <a:gd name="connsiteY0" fmla="*/ 82362 h 914873"/>
                  <a:gd name="connsiteX1" fmla="*/ 199602 w 308334"/>
                  <a:gd name="connsiteY1" fmla="*/ 0 h 914873"/>
                  <a:gd name="connsiteX2" fmla="*/ 308334 w 308334"/>
                  <a:gd name="connsiteY2" fmla="*/ 82362 h 914873"/>
                  <a:gd name="connsiteX3" fmla="*/ 287490 w 308334"/>
                  <a:gd name="connsiteY3" fmla="*/ 914873 h 914873"/>
                  <a:gd name="connsiteX4" fmla="*/ 0 w 308334"/>
                  <a:gd name="connsiteY4" fmla="*/ 786609 h 914873"/>
                  <a:gd name="connsiteX5" fmla="*/ 90870 w 308334"/>
                  <a:gd name="connsiteY5" fmla="*/ 82362 h 914873"/>
                  <a:gd name="connsiteX0" fmla="*/ 90870 w 432461"/>
                  <a:gd name="connsiteY0" fmla="*/ 119989 h 952500"/>
                  <a:gd name="connsiteX1" fmla="*/ 199602 w 432461"/>
                  <a:gd name="connsiteY1" fmla="*/ 37627 h 952500"/>
                  <a:gd name="connsiteX2" fmla="*/ 432461 w 432461"/>
                  <a:gd name="connsiteY2" fmla="*/ 0 h 952500"/>
                  <a:gd name="connsiteX3" fmla="*/ 287490 w 432461"/>
                  <a:gd name="connsiteY3" fmla="*/ 952500 h 952500"/>
                  <a:gd name="connsiteX4" fmla="*/ 0 w 432461"/>
                  <a:gd name="connsiteY4" fmla="*/ 824236 h 952500"/>
                  <a:gd name="connsiteX5" fmla="*/ 90870 w 432461"/>
                  <a:gd name="connsiteY5" fmla="*/ 119989 h 952500"/>
                  <a:gd name="connsiteX0" fmla="*/ 90870 w 432461"/>
                  <a:gd name="connsiteY0" fmla="*/ 210626 h 1043137"/>
                  <a:gd name="connsiteX1" fmla="*/ 149951 w 432461"/>
                  <a:gd name="connsiteY1" fmla="*/ 0 h 1043137"/>
                  <a:gd name="connsiteX2" fmla="*/ 432461 w 432461"/>
                  <a:gd name="connsiteY2" fmla="*/ 90637 h 1043137"/>
                  <a:gd name="connsiteX3" fmla="*/ 287490 w 432461"/>
                  <a:gd name="connsiteY3" fmla="*/ 1043137 h 1043137"/>
                  <a:gd name="connsiteX4" fmla="*/ 0 w 432461"/>
                  <a:gd name="connsiteY4" fmla="*/ 914873 h 1043137"/>
                  <a:gd name="connsiteX5" fmla="*/ 90870 w 432461"/>
                  <a:gd name="connsiteY5" fmla="*/ 210626 h 1043137"/>
                  <a:gd name="connsiteX0" fmla="*/ 90870 w 432461"/>
                  <a:gd name="connsiteY0" fmla="*/ 136150 h 1043137"/>
                  <a:gd name="connsiteX1" fmla="*/ 149951 w 432461"/>
                  <a:gd name="connsiteY1" fmla="*/ 0 h 1043137"/>
                  <a:gd name="connsiteX2" fmla="*/ 432461 w 432461"/>
                  <a:gd name="connsiteY2" fmla="*/ 90637 h 1043137"/>
                  <a:gd name="connsiteX3" fmla="*/ 287490 w 432461"/>
                  <a:gd name="connsiteY3" fmla="*/ 1043137 h 1043137"/>
                  <a:gd name="connsiteX4" fmla="*/ 0 w 432461"/>
                  <a:gd name="connsiteY4" fmla="*/ 914873 h 1043137"/>
                  <a:gd name="connsiteX5" fmla="*/ 90870 w 432461"/>
                  <a:gd name="connsiteY5" fmla="*/ 136150 h 1043137"/>
                  <a:gd name="connsiteX0" fmla="*/ 90870 w 432461"/>
                  <a:gd name="connsiteY0" fmla="*/ 136150 h 1043137"/>
                  <a:gd name="connsiteX1" fmla="*/ 149951 w 432461"/>
                  <a:gd name="connsiteY1" fmla="*/ 0 h 1043137"/>
                  <a:gd name="connsiteX2" fmla="*/ 432461 w 432461"/>
                  <a:gd name="connsiteY2" fmla="*/ 90637 h 1043137"/>
                  <a:gd name="connsiteX3" fmla="*/ 287490 w 432461"/>
                  <a:gd name="connsiteY3" fmla="*/ 1043137 h 1043137"/>
                  <a:gd name="connsiteX4" fmla="*/ 0 w 432461"/>
                  <a:gd name="connsiteY4" fmla="*/ 914873 h 1043137"/>
                  <a:gd name="connsiteX5" fmla="*/ 90870 w 432461"/>
                  <a:gd name="connsiteY5" fmla="*/ 136150 h 1043137"/>
                  <a:gd name="connsiteX0" fmla="*/ 90870 w 432461"/>
                  <a:gd name="connsiteY0" fmla="*/ 136150 h 1043137"/>
                  <a:gd name="connsiteX1" fmla="*/ 149951 w 432461"/>
                  <a:gd name="connsiteY1" fmla="*/ 0 h 1043137"/>
                  <a:gd name="connsiteX2" fmla="*/ 432461 w 432461"/>
                  <a:gd name="connsiteY2" fmla="*/ 90637 h 1043137"/>
                  <a:gd name="connsiteX3" fmla="*/ 287490 w 432461"/>
                  <a:gd name="connsiteY3" fmla="*/ 1043137 h 1043137"/>
                  <a:gd name="connsiteX4" fmla="*/ 0 w 432461"/>
                  <a:gd name="connsiteY4" fmla="*/ 914873 h 1043137"/>
                  <a:gd name="connsiteX5" fmla="*/ 90870 w 432461"/>
                  <a:gd name="connsiteY5" fmla="*/ 136150 h 1043137"/>
                  <a:gd name="connsiteX0" fmla="*/ 90870 w 432461"/>
                  <a:gd name="connsiteY0" fmla="*/ 136150 h 1043137"/>
                  <a:gd name="connsiteX1" fmla="*/ 149951 w 432461"/>
                  <a:gd name="connsiteY1" fmla="*/ 0 h 1043137"/>
                  <a:gd name="connsiteX2" fmla="*/ 432461 w 432461"/>
                  <a:gd name="connsiteY2" fmla="*/ 90637 h 1043137"/>
                  <a:gd name="connsiteX3" fmla="*/ 287490 w 432461"/>
                  <a:gd name="connsiteY3" fmla="*/ 1043137 h 1043137"/>
                  <a:gd name="connsiteX4" fmla="*/ 0 w 432461"/>
                  <a:gd name="connsiteY4" fmla="*/ 914873 h 1043137"/>
                  <a:gd name="connsiteX5" fmla="*/ 90870 w 432461"/>
                  <a:gd name="connsiteY5" fmla="*/ 136150 h 1043137"/>
                  <a:gd name="connsiteX0" fmla="*/ 90870 w 432461"/>
                  <a:gd name="connsiteY0" fmla="*/ 136150 h 1043137"/>
                  <a:gd name="connsiteX1" fmla="*/ 149951 w 432461"/>
                  <a:gd name="connsiteY1" fmla="*/ 0 h 1043137"/>
                  <a:gd name="connsiteX2" fmla="*/ 432461 w 432461"/>
                  <a:gd name="connsiteY2" fmla="*/ 90637 h 1043137"/>
                  <a:gd name="connsiteX3" fmla="*/ 287490 w 432461"/>
                  <a:gd name="connsiteY3" fmla="*/ 1043137 h 1043137"/>
                  <a:gd name="connsiteX4" fmla="*/ 0 w 432461"/>
                  <a:gd name="connsiteY4" fmla="*/ 914873 h 1043137"/>
                  <a:gd name="connsiteX5" fmla="*/ 90870 w 432461"/>
                  <a:gd name="connsiteY5" fmla="*/ 136150 h 1043137"/>
                  <a:gd name="connsiteX0" fmla="*/ 90870 w 432461"/>
                  <a:gd name="connsiteY0" fmla="*/ 136150 h 1043137"/>
                  <a:gd name="connsiteX1" fmla="*/ 149951 w 432461"/>
                  <a:gd name="connsiteY1" fmla="*/ 0 h 1043137"/>
                  <a:gd name="connsiteX2" fmla="*/ 432461 w 432461"/>
                  <a:gd name="connsiteY2" fmla="*/ 90637 h 1043137"/>
                  <a:gd name="connsiteX3" fmla="*/ 287490 w 432461"/>
                  <a:gd name="connsiteY3" fmla="*/ 1043137 h 1043137"/>
                  <a:gd name="connsiteX4" fmla="*/ 0 w 432461"/>
                  <a:gd name="connsiteY4" fmla="*/ 914873 h 1043137"/>
                  <a:gd name="connsiteX5" fmla="*/ 90870 w 432461"/>
                  <a:gd name="connsiteY5" fmla="*/ 136150 h 1043137"/>
                  <a:gd name="connsiteX0" fmla="*/ 90870 w 432461"/>
                  <a:gd name="connsiteY0" fmla="*/ 140288 h 1047275"/>
                  <a:gd name="connsiteX1" fmla="*/ 145814 w 432461"/>
                  <a:gd name="connsiteY1" fmla="*/ 0 h 1047275"/>
                  <a:gd name="connsiteX2" fmla="*/ 432461 w 432461"/>
                  <a:gd name="connsiteY2" fmla="*/ 94775 h 1047275"/>
                  <a:gd name="connsiteX3" fmla="*/ 287490 w 432461"/>
                  <a:gd name="connsiteY3" fmla="*/ 1047275 h 1047275"/>
                  <a:gd name="connsiteX4" fmla="*/ 0 w 432461"/>
                  <a:gd name="connsiteY4" fmla="*/ 919011 h 1047275"/>
                  <a:gd name="connsiteX5" fmla="*/ 90870 w 432461"/>
                  <a:gd name="connsiteY5" fmla="*/ 140288 h 1047275"/>
                  <a:gd name="connsiteX0" fmla="*/ 90870 w 432461"/>
                  <a:gd name="connsiteY0" fmla="*/ 127876 h 1034863"/>
                  <a:gd name="connsiteX1" fmla="*/ 141676 w 432461"/>
                  <a:gd name="connsiteY1" fmla="*/ 0 h 1034863"/>
                  <a:gd name="connsiteX2" fmla="*/ 432461 w 432461"/>
                  <a:gd name="connsiteY2" fmla="*/ 82363 h 1034863"/>
                  <a:gd name="connsiteX3" fmla="*/ 287490 w 432461"/>
                  <a:gd name="connsiteY3" fmla="*/ 1034863 h 1034863"/>
                  <a:gd name="connsiteX4" fmla="*/ 0 w 432461"/>
                  <a:gd name="connsiteY4" fmla="*/ 906599 h 1034863"/>
                  <a:gd name="connsiteX5" fmla="*/ 90870 w 432461"/>
                  <a:gd name="connsiteY5" fmla="*/ 127876 h 1034863"/>
                  <a:gd name="connsiteX0" fmla="*/ 90870 w 432461"/>
                  <a:gd name="connsiteY0" fmla="*/ 132009 h 1038996"/>
                  <a:gd name="connsiteX1" fmla="*/ 141676 w 432461"/>
                  <a:gd name="connsiteY1" fmla="*/ 4133 h 1038996"/>
                  <a:gd name="connsiteX2" fmla="*/ 221494 w 432461"/>
                  <a:gd name="connsiteY2" fmla="*/ 36308 h 1038996"/>
                  <a:gd name="connsiteX3" fmla="*/ 432461 w 432461"/>
                  <a:gd name="connsiteY3" fmla="*/ 86496 h 1038996"/>
                  <a:gd name="connsiteX4" fmla="*/ 287490 w 432461"/>
                  <a:gd name="connsiteY4" fmla="*/ 1038996 h 1038996"/>
                  <a:gd name="connsiteX5" fmla="*/ 0 w 432461"/>
                  <a:gd name="connsiteY5" fmla="*/ 910732 h 1038996"/>
                  <a:gd name="connsiteX6" fmla="*/ 90870 w 432461"/>
                  <a:gd name="connsiteY6" fmla="*/ 132009 h 1038996"/>
                  <a:gd name="connsiteX0" fmla="*/ 90870 w 432461"/>
                  <a:gd name="connsiteY0" fmla="*/ 151351 h 1058338"/>
                  <a:gd name="connsiteX1" fmla="*/ 141676 w 432461"/>
                  <a:gd name="connsiteY1" fmla="*/ 23475 h 1058338"/>
                  <a:gd name="connsiteX2" fmla="*/ 207887 w 432461"/>
                  <a:gd name="connsiteY2" fmla="*/ 9385 h 1058338"/>
                  <a:gd name="connsiteX3" fmla="*/ 432461 w 432461"/>
                  <a:gd name="connsiteY3" fmla="*/ 105838 h 1058338"/>
                  <a:gd name="connsiteX4" fmla="*/ 287490 w 432461"/>
                  <a:gd name="connsiteY4" fmla="*/ 1058338 h 1058338"/>
                  <a:gd name="connsiteX5" fmla="*/ 0 w 432461"/>
                  <a:gd name="connsiteY5" fmla="*/ 930074 h 1058338"/>
                  <a:gd name="connsiteX6" fmla="*/ 90870 w 432461"/>
                  <a:gd name="connsiteY6" fmla="*/ 151351 h 1058338"/>
                  <a:gd name="connsiteX0" fmla="*/ 90870 w 432461"/>
                  <a:gd name="connsiteY0" fmla="*/ 151351 h 1058338"/>
                  <a:gd name="connsiteX1" fmla="*/ 141676 w 432461"/>
                  <a:gd name="connsiteY1" fmla="*/ 23475 h 1058338"/>
                  <a:gd name="connsiteX2" fmla="*/ 207887 w 432461"/>
                  <a:gd name="connsiteY2" fmla="*/ 9385 h 1058338"/>
                  <a:gd name="connsiteX3" fmla="*/ 432461 w 432461"/>
                  <a:gd name="connsiteY3" fmla="*/ 105838 h 1058338"/>
                  <a:gd name="connsiteX4" fmla="*/ 287490 w 432461"/>
                  <a:gd name="connsiteY4" fmla="*/ 1058338 h 1058338"/>
                  <a:gd name="connsiteX5" fmla="*/ 0 w 432461"/>
                  <a:gd name="connsiteY5" fmla="*/ 930074 h 1058338"/>
                  <a:gd name="connsiteX6" fmla="*/ 90870 w 432461"/>
                  <a:gd name="connsiteY6" fmla="*/ 151351 h 1058338"/>
                  <a:gd name="connsiteX0" fmla="*/ 90870 w 433751"/>
                  <a:gd name="connsiteY0" fmla="*/ 141966 h 1048953"/>
                  <a:gd name="connsiteX1" fmla="*/ 141676 w 433751"/>
                  <a:gd name="connsiteY1" fmla="*/ 14090 h 1048953"/>
                  <a:gd name="connsiteX2" fmla="*/ 207887 w 433751"/>
                  <a:gd name="connsiteY2" fmla="*/ 0 h 1048953"/>
                  <a:gd name="connsiteX3" fmla="*/ 432461 w 433751"/>
                  <a:gd name="connsiteY3" fmla="*/ 96453 h 1048953"/>
                  <a:gd name="connsiteX4" fmla="*/ 287490 w 433751"/>
                  <a:gd name="connsiteY4" fmla="*/ 1048953 h 1048953"/>
                  <a:gd name="connsiteX5" fmla="*/ 0 w 433751"/>
                  <a:gd name="connsiteY5" fmla="*/ 920689 h 1048953"/>
                  <a:gd name="connsiteX6" fmla="*/ 90870 w 433751"/>
                  <a:gd name="connsiteY6" fmla="*/ 141966 h 1048953"/>
                  <a:gd name="connsiteX0" fmla="*/ 90870 w 433751"/>
                  <a:gd name="connsiteY0" fmla="*/ 141966 h 1048953"/>
                  <a:gd name="connsiteX1" fmla="*/ 138954 w 433751"/>
                  <a:gd name="connsiteY1" fmla="*/ 30419 h 1048953"/>
                  <a:gd name="connsiteX2" fmla="*/ 207887 w 433751"/>
                  <a:gd name="connsiteY2" fmla="*/ 0 h 1048953"/>
                  <a:gd name="connsiteX3" fmla="*/ 432461 w 433751"/>
                  <a:gd name="connsiteY3" fmla="*/ 96453 h 1048953"/>
                  <a:gd name="connsiteX4" fmla="*/ 287490 w 433751"/>
                  <a:gd name="connsiteY4" fmla="*/ 1048953 h 1048953"/>
                  <a:gd name="connsiteX5" fmla="*/ 0 w 433751"/>
                  <a:gd name="connsiteY5" fmla="*/ 920689 h 1048953"/>
                  <a:gd name="connsiteX6" fmla="*/ 90870 w 433751"/>
                  <a:gd name="connsiteY6" fmla="*/ 141966 h 10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751" h="1048953">
                    <a:moveTo>
                      <a:pt x="90870" y="141966"/>
                    </a:moveTo>
                    <a:lnTo>
                      <a:pt x="138954" y="30419"/>
                    </a:lnTo>
                    <a:cubicBezTo>
                      <a:pt x="160725" y="14469"/>
                      <a:pt x="183916" y="16209"/>
                      <a:pt x="207887" y="0"/>
                    </a:cubicBezTo>
                    <a:cubicBezTo>
                      <a:pt x="256351" y="13727"/>
                      <a:pt x="451398" y="98067"/>
                      <a:pt x="432461" y="96453"/>
                    </a:cubicBezTo>
                    <a:lnTo>
                      <a:pt x="287490" y="1048953"/>
                    </a:lnTo>
                    <a:lnTo>
                      <a:pt x="0" y="920689"/>
                    </a:lnTo>
                    <a:lnTo>
                      <a:pt x="90870" y="141966"/>
                    </a:lnTo>
                    <a:close/>
                  </a:path>
                </a:pathLst>
              </a:cu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/>
              </a:p>
            </p:txBody>
          </p:sp>
          <p:sp>
            <p:nvSpPr>
              <p:cNvPr id="392" name="Правильный пятиугольник 16"/>
              <p:cNvSpPr/>
              <p:nvPr/>
            </p:nvSpPr>
            <p:spPr>
              <a:xfrm>
                <a:off x="3072498" y="4120928"/>
                <a:ext cx="758153" cy="723965"/>
              </a:xfrm>
              <a:custGeom>
                <a:avLst/>
                <a:gdLst>
                  <a:gd name="connsiteX0" fmla="*/ 0 w 190328"/>
                  <a:gd name="connsiteY0" fmla="*/ 70191 h 183762"/>
                  <a:gd name="connsiteX1" fmla="*/ 95164 w 190328"/>
                  <a:gd name="connsiteY1" fmla="*/ 0 h 183762"/>
                  <a:gd name="connsiteX2" fmla="*/ 190328 w 190328"/>
                  <a:gd name="connsiteY2" fmla="*/ 70191 h 183762"/>
                  <a:gd name="connsiteX3" fmla="*/ 153978 w 190328"/>
                  <a:gd name="connsiteY3" fmla="*/ 183762 h 183762"/>
                  <a:gd name="connsiteX4" fmla="*/ 36350 w 190328"/>
                  <a:gd name="connsiteY4" fmla="*/ 183762 h 183762"/>
                  <a:gd name="connsiteX5" fmla="*/ 0 w 190328"/>
                  <a:gd name="connsiteY5" fmla="*/ 70191 h 183762"/>
                  <a:gd name="connsiteX0" fmla="*/ 0 w 326399"/>
                  <a:gd name="connsiteY0" fmla="*/ 424543 h 538114"/>
                  <a:gd name="connsiteX1" fmla="*/ 95164 w 326399"/>
                  <a:gd name="connsiteY1" fmla="*/ 354352 h 538114"/>
                  <a:gd name="connsiteX2" fmla="*/ 326399 w 326399"/>
                  <a:gd name="connsiteY2" fmla="*/ 0 h 538114"/>
                  <a:gd name="connsiteX3" fmla="*/ 153978 w 326399"/>
                  <a:gd name="connsiteY3" fmla="*/ 538114 h 538114"/>
                  <a:gd name="connsiteX4" fmla="*/ 36350 w 326399"/>
                  <a:gd name="connsiteY4" fmla="*/ 538114 h 538114"/>
                  <a:gd name="connsiteX5" fmla="*/ 0 w 326399"/>
                  <a:gd name="connsiteY5" fmla="*/ 424543 h 538114"/>
                  <a:gd name="connsiteX0" fmla="*/ 0 w 326399"/>
                  <a:gd name="connsiteY0" fmla="*/ 424543 h 644250"/>
                  <a:gd name="connsiteX1" fmla="*/ 95164 w 326399"/>
                  <a:gd name="connsiteY1" fmla="*/ 354352 h 644250"/>
                  <a:gd name="connsiteX2" fmla="*/ 326399 w 326399"/>
                  <a:gd name="connsiteY2" fmla="*/ 0 h 644250"/>
                  <a:gd name="connsiteX3" fmla="*/ 224735 w 326399"/>
                  <a:gd name="connsiteY3" fmla="*/ 644250 h 644250"/>
                  <a:gd name="connsiteX4" fmla="*/ 36350 w 326399"/>
                  <a:gd name="connsiteY4" fmla="*/ 538114 h 644250"/>
                  <a:gd name="connsiteX5" fmla="*/ 0 w 326399"/>
                  <a:gd name="connsiteY5" fmla="*/ 424543 h 644250"/>
                  <a:gd name="connsiteX0" fmla="*/ 358257 w 684656"/>
                  <a:gd name="connsiteY0" fmla="*/ 424543 h 644250"/>
                  <a:gd name="connsiteX1" fmla="*/ 453421 w 684656"/>
                  <a:gd name="connsiteY1" fmla="*/ 354352 h 644250"/>
                  <a:gd name="connsiteX2" fmla="*/ 684656 w 684656"/>
                  <a:gd name="connsiteY2" fmla="*/ 0 h 644250"/>
                  <a:gd name="connsiteX3" fmla="*/ 582992 w 684656"/>
                  <a:gd name="connsiteY3" fmla="*/ 644250 h 644250"/>
                  <a:gd name="connsiteX4" fmla="*/ 0 w 684656"/>
                  <a:gd name="connsiteY4" fmla="*/ 374828 h 644250"/>
                  <a:gd name="connsiteX5" fmla="*/ 358257 w 684656"/>
                  <a:gd name="connsiteY5" fmla="*/ 424543 h 644250"/>
                  <a:gd name="connsiteX0" fmla="*/ 0 w 704677"/>
                  <a:gd name="connsiteY0" fmla="*/ 321128 h 644250"/>
                  <a:gd name="connsiteX1" fmla="*/ 473442 w 704677"/>
                  <a:gd name="connsiteY1" fmla="*/ 354352 h 644250"/>
                  <a:gd name="connsiteX2" fmla="*/ 704677 w 704677"/>
                  <a:gd name="connsiteY2" fmla="*/ 0 h 644250"/>
                  <a:gd name="connsiteX3" fmla="*/ 603013 w 704677"/>
                  <a:gd name="connsiteY3" fmla="*/ 644250 h 644250"/>
                  <a:gd name="connsiteX4" fmla="*/ 20021 w 704677"/>
                  <a:gd name="connsiteY4" fmla="*/ 374828 h 644250"/>
                  <a:gd name="connsiteX5" fmla="*/ 0 w 704677"/>
                  <a:gd name="connsiteY5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704677 w 704677"/>
                  <a:gd name="connsiteY2" fmla="*/ 0 h 644250"/>
                  <a:gd name="connsiteX3" fmla="*/ 603013 w 704677"/>
                  <a:gd name="connsiteY3" fmla="*/ 644250 h 644250"/>
                  <a:gd name="connsiteX4" fmla="*/ 20021 w 704677"/>
                  <a:gd name="connsiteY4" fmla="*/ 374828 h 644250"/>
                  <a:gd name="connsiteX5" fmla="*/ 0 w 704677"/>
                  <a:gd name="connsiteY5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05823 w 704677"/>
                  <a:gd name="connsiteY2" fmla="*/ 341718 h 644250"/>
                  <a:gd name="connsiteX3" fmla="*/ 704677 w 704677"/>
                  <a:gd name="connsiteY3" fmla="*/ 0 h 644250"/>
                  <a:gd name="connsiteX4" fmla="*/ 603013 w 704677"/>
                  <a:gd name="connsiteY4" fmla="*/ 644250 h 644250"/>
                  <a:gd name="connsiteX5" fmla="*/ 20021 w 704677"/>
                  <a:gd name="connsiteY5" fmla="*/ 374828 h 644250"/>
                  <a:gd name="connsiteX6" fmla="*/ 0 w 704677"/>
                  <a:gd name="connsiteY6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704677 w 704677"/>
                  <a:gd name="connsiteY3" fmla="*/ 0 h 644250"/>
                  <a:gd name="connsiteX4" fmla="*/ 603013 w 704677"/>
                  <a:gd name="connsiteY4" fmla="*/ 644250 h 644250"/>
                  <a:gd name="connsiteX5" fmla="*/ 20021 w 704677"/>
                  <a:gd name="connsiteY5" fmla="*/ 374828 h 644250"/>
                  <a:gd name="connsiteX6" fmla="*/ 0 w 704677"/>
                  <a:gd name="connsiteY6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327594 w 704677"/>
                  <a:gd name="connsiteY3" fmla="*/ 276403 h 644250"/>
                  <a:gd name="connsiteX4" fmla="*/ 704677 w 704677"/>
                  <a:gd name="connsiteY4" fmla="*/ 0 h 644250"/>
                  <a:gd name="connsiteX5" fmla="*/ 603013 w 704677"/>
                  <a:gd name="connsiteY5" fmla="*/ 644250 h 644250"/>
                  <a:gd name="connsiteX6" fmla="*/ 20021 w 704677"/>
                  <a:gd name="connsiteY6" fmla="*/ 374828 h 644250"/>
                  <a:gd name="connsiteX7" fmla="*/ 0 w 704677"/>
                  <a:gd name="connsiteY7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411959 w 704677"/>
                  <a:gd name="connsiteY3" fmla="*/ 265517 h 644250"/>
                  <a:gd name="connsiteX4" fmla="*/ 704677 w 704677"/>
                  <a:gd name="connsiteY4" fmla="*/ 0 h 644250"/>
                  <a:gd name="connsiteX5" fmla="*/ 603013 w 704677"/>
                  <a:gd name="connsiteY5" fmla="*/ 644250 h 644250"/>
                  <a:gd name="connsiteX6" fmla="*/ 20021 w 704677"/>
                  <a:gd name="connsiteY6" fmla="*/ 374828 h 644250"/>
                  <a:gd name="connsiteX7" fmla="*/ 0 w 704677"/>
                  <a:gd name="connsiteY7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411959 w 704677"/>
                  <a:gd name="connsiteY3" fmla="*/ 265517 h 644250"/>
                  <a:gd name="connsiteX4" fmla="*/ 704677 w 704677"/>
                  <a:gd name="connsiteY4" fmla="*/ 0 h 644250"/>
                  <a:gd name="connsiteX5" fmla="*/ 603013 w 704677"/>
                  <a:gd name="connsiteY5" fmla="*/ 644250 h 644250"/>
                  <a:gd name="connsiteX6" fmla="*/ 20021 w 704677"/>
                  <a:gd name="connsiteY6" fmla="*/ 374828 h 644250"/>
                  <a:gd name="connsiteX7" fmla="*/ 0 w 704677"/>
                  <a:gd name="connsiteY7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411959 w 704677"/>
                  <a:gd name="connsiteY3" fmla="*/ 265517 h 644250"/>
                  <a:gd name="connsiteX4" fmla="*/ 704677 w 704677"/>
                  <a:gd name="connsiteY4" fmla="*/ 0 h 644250"/>
                  <a:gd name="connsiteX5" fmla="*/ 603013 w 704677"/>
                  <a:gd name="connsiteY5" fmla="*/ 644250 h 644250"/>
                  <a:gd name="connsiteX6" fmla="*/ 20021 w 704677"/>
                  <a:gd name="connsiteY6" fmla="*/ 374828 h 644250"/>
                  <a:gd name="connsiteX7" fmla="*/ 0 w 704677"/>
                  <a:gd name="connsiteY7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411959 w 704677"/>
                  <a:gd name="connsiteY3" fmla="*/ 265517 h 644250"/>
                  <a:gd name="connsiteX4" fmla="*/ 409237 w 704677"/>
                  <a:gd name="connsiteY4" fmla="*/ 262796 h 644250"/>
                  <a:gd name="connsiteX5" fmla="*/ 704677 w 704677"/>
                  <a:gd name="connsiteY5" fmla="*/ 0 h 644250"/>
                  <a:gd name="connsiteX6" fmla="*/ 603013 w 704677"/>
                  <a:gd name="connsiteY6" fmla="*/ 644250 h 644250"/>
                  <a:gd name="connsiteX7" fmla="*/ 20021 w 704677"/>
                  <a:gd name="connsiteY7" fmla="*/ 374828 h 644250"/>
                  <a:gd name="connsiteX8" fmla="*/ 0 w 704677"/>
                  <a:gd name="connsiteY8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411959 w 704677"/>
                  <a:gd name="connsiteY3" fmla="*/ 265517 h 644250"/>
                  <a:gd name="connsiteX4" fmla="*/ 406516 w 704677"/>
                  <a:gd name="connsiteY4" fmla="*/ 140332 h 644250"/>
                  <a:gd name="connsiteX5" fmla="*/ 704677 w 704677"/>
                  <a:gd name="connsiteY5" fmla="*/ 0 h 644250"/>
                  <a:gd name="connsiteX6" fmla="*/ 603013 w 704677"/>
                  <a:gd name="connsiteY6" fmla="*/ 644250 h 644250"/>
                  <a:gd name="connsiteX7" fmla="*/ 20021 w 704677"/>
                  <a:gd name="connsiteY7" fmla="*/ 374828 h 644250"/>
                  <a:gd name="connsiteX8" fmla="*/ 0 w 704677"/>
                  <a:gd name="connsiteY8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411959 w 704677"/>
                  <a:gd name="connsiteY3" fmla="*/ 265517 h 644250"/>
                  <a:gd name="connsiteX4" fmla="*/ 406516 w 704677"/>
                  <a:gd name="connsiteY4" fmla="*/ 140332 h 644250"/>
                  <a:gd name="connsiteX5" fmla="*/ 409237 w 704677"/>
                  <a:gd name="connsiteY5" fmla="*/ 134889 h 644250"/>
                  <a:gd name="connsiteX6" fmla="*/ 704677 w 704677"/>
                  <a:gd name="connsiteY6" fmla="*/ 0 h 644250"/>
                  <a:gd name="connsiteX7" fmla="*/ 603013 w 704677"/>
                  <a:gd name="connsiteY7" fmla="*/ 644250 h 644250"/>
                  <a:gd name="connsiteX8" fmla="*/ 20021 w 704677"/>
                  <a:gd name="connsiteY8" fmla="*/ 374828 h 644250"/>
                  <a:gd name="connsiteX9" fmla="*/ 0 w 704677"/>
                  <a:gd name="connsiteY9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411959 w 704677"/>
                  <a:gd name="connsiteY3" fmla="*/ 265517 h 644250"/>
                  <a:gd name="connsiteX4" fmla="*/ 406516 w 704677"/>
                  <a:gd name="connsiteY4" fmla="*/ 140332 h 644250"/>
                  <a:gd name="connsiteX5" fmla="*/ 531702 w 704677"/>
                  <a:gd name="connsiteY5" fmla="*/ 132168 h 644250"/>
                  <a:gd name="connsiteX6" fmla="*/ 704677 w 704677"/>
                  <a:gd name="connsiteY6" fmla="*/ 0 h 644250"/>
                  <a:gd name="connsiteX7" fmla="*/ 603013 w 704677"/>
                  <a:gd name="connsiteY7" fmla="*/ 644250 h 644250"/>
                  <a:gd name="connsiteX8" fmla="*/ 20021 w 704677"/>
                  <a:gd name="connsiteY8" fmla="*/ 374828 h 644250"/>
                  <a:gd name="connsiteX9" fmla="*/ 0 w 704677"/>
                  <a:gd name="connsiteY9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411959 w 704677"/>
                  <a:gd name="connsiteY3" fmla="*/ 265517 h 644250"/>
                  <a:gd name="connsiteX4" fmla="*/ 406516 w 704677"/>
                  <a:gd name="connsiteY4" fmla="*/ 140332 h 644250"/>
                  <a:gd name="connsiteX5" fmla="*/ 531702 w 704677"/>
                  <a:gd name="connsiteY5" fmla="*/ 132168 h 644250"/>
                  <a:gd name="connsiteX6" fmla="*/ 537144 w 704677"/>
                  <a:gd name="connsiteY6" fmla="*/ 126725 h 644250"/>
                  <a:gd name="connsiteX7" fmla="*/ 704677 w 704677"/>
                  <a:gd name="connsiteY7" fmla="*/ 0 h 644250"/>
                  <a:gd name="connsiteX8" fmla="*/ 603013 w 704677"/>
                  <a:gd name="connsiteY8" fmla="*/ 644250 h 644250"/>
                  <a:gd name="connsiteX9" fmla="*/ 20021 w 704677"/>
                  <a:gd name="connsiteY9" fmla="*/ 374828 h 644250"/>
                  <a:gd name="connsiteX10" fmla="*/ 0 w 704677"/>
                  <a:gd name="connsiteY10" fmla="*/ 321128 h 644250"/>
                  <a:gd name="connsiteX0" fmla="*/ 0 w 704677"/>
                  <a:gd name="connsiteY0" fmla="*/ 321128 h 644250"/>
                  <a:gd name="connsiteX1" fmla="*/ 301992 w 704677"/>
                  <a:gd name="connsiteY1" fmla="*/ 346188 h 644250"/>
                  <a:gd name="connsiteX2" fmla="*/ 313987 w 704677"/>
                  <a:gd name="connsiteY2" fmla="*/ 290011 h 644250"/>
                  <a:gd name="connsiteX3" fmla="*/ 411959 w 704677"/>
                  <a:gd name="connsiteY3" fmla="*/ 265517 h 644250"/>
                  <a:gd name="connsiteX4" fmla="*/ 406516 w 704677"/>
                  <a:gd name="connsiteY4" fmla="*/ 140332 h 644250"/>
                  <a:gd name="connsiteX5" fmla="*/ 531702 w 704677"/>
                  <a:gd name="connsiteY5" fmla="*/ 132168 h 644250"/>
                  <a:gd name="connsiteX6" fmla="*/ 561637 w 704677"/>
                  <a:gd name="connsiteY6" fmla="*/ 12425 h 644250"/>
                  <a:gd name="connsiteX7" fmla="*/ 704677 w 704677"/>
                  <a:gd name="connsiteY7" fmla="*/ 0 h 644250"/>
                  <a:gd name="connsiteX8" fmla="*/ 603013 w 704677"/>
                  <a:gd name="connsiteY8" fmla="*/ 644250 h 644250"/>
                  <a:gd name="connsiteX9" fmla="*/ 20021 w 704677"/>
                  <a:gd name="connsiteY9" fmla="*/ 374828 h 644250"/>
                  <a:gd name="connsiteX10" fmla="*/ 0 w 704677"/>
                  <a:gd name="connsiteY10" fmla="*/ 321128 h 644250"/>
                  <a:gd name="connsiteX0" fmla="*/ 0 w 710119"/>
                  <a:gd name="connsiteY0" fmla="*/ 310242 h 633364"/>
                  <a:gd name="connsiteX1" fmla="*/ 301992 w 710119"/>
                  <a:gd name="connsiteY1" fmla="*/ 335302 h 633364"/>
                  <a:gd name="connsiteX2" fmla="*/ 313987 w 710119"/>
                  <a:gd name="connsiteY2" fmla="*/ 279125 h 633364"/>
                  <a:gd name="connsiteX3" fmla="*/ 411959 w 710119"/>
                  <a:gd name="connsiteY3" fmla="*/ 254631 h 633364"/>
                  <a:gd name="connsiteX4" fmla="*/ 406516 w 710119"/>
                  <a:gd name="connsiteY4" fmla="*/ 129446 h 633364"/>
                  <a:gd name="connsiteX5" fmla="*/ 531702 w 710119"/>
                  <a:gd name="connsiteY5" fmla="*/ 121282 h 633364"/>
                  <a:gd name="connsiteX6" fmla="*/ 561637 w 710119"/>
                  <a:gd name="connsiteY6" fmla="*/ 1539 h 633364"/>
                  <a:gd name="connsiteX7" fmla="*/ 710119 w 710119"/>
                  <a:gd name="connsiteY7" fmla="*/ 0 h 633364"/>
                  <a:gd name="connsiteX8" fmla="*/ 603013 w 710119"/>
                  <a:gd name="connsiteY8" fmla="*/ 633364 h 633364"/>
                  <a:gd name="connsiteX9" fmla="*/ 20021 w 710119"/>
                  <a:gd name="connsiteY9" fmla="*/ 363942 h 633364"/>
                  <a:gd name="connsiteX10" fmla="*/ 0 w 710119"/>
                  <a:gd name="connsiteY10" fmla="*/ 310242 h 633364"/>
                  <a:gd name="connsiteX0" fmla="*/ 0 w 707397"/>
                  <a:gd name="connsiteY0" fmla="*/ 310242 h 633364"/>
                  <a:gd name="connsiteX1" fmla="*/ 301992 w 707397"/>
                  <a:gd name="connsiteY1" fmla="*/ 335302 h 633364"/>
                  <a:gd name="connsiteX2" fmla="*/ 313987 w 707397"/>
                  <a:gd name="connsiteY2" fmla="*/ 279125 h 633364"/>
                  <a:gd name="connsiteX3" fmla="*/ 411959 w 707397"/>
                  <a:gd name="connsiteY3" fmla="*/ 254631 h 633364"/>
                  <a:gd name="connsiteX4" fmla="*/ 406516 w 707397"/>
                  <a:gd name="connsiteY4" fmla="*/ 129446 h 633364"/>
                  <a:gd name="connsiteX5" fmla="*/ 531702 w 707397"/>
                  <a:gd name="connsiteY5" fmla="*/ 121282 h 633364"/>
                  <a:gd name="connsiteX6" fmla="*/ 561637 w 707397"/>
                  <a:gd name="connsiteY6" fmla="*/ 1539 h 633364"/>
                  <a:gd name="connsiteX7" fmla="*/ 707397 w 707397"/>
                  <a:gd name="connsiteY7" fmla="*/ 0 h 633364"/>
                  <a:gd name="connsiteX8" fmla="*/ 603013 w 707397"/>
                  <a:gd name="connsiteY8" fmla="*/ 633364 h 633364"/>
                  <a:gd name="connsiteX9" fmla="*/ 20021 w 707397"/>
                  <a:gd name="connsiteY9" fmla="*/ 363942 h 633364"/>
                  <a:gd name="connsiteX10" fmla="*/ 0 w 707397"/>
                  <a:gd name="connsiteY10" fmla="*/ 310242 h 633364"/>
                  <a:gd name="connsiteX0" fmla="*/ 0 w 707397"/>
                  <a:gd name="connsiteY0" fmla="*/ 310242 h 633364"/>
                  <a:gd name="connsiteX1" fmla="*/ 301992 w 707397"/>
                  <a:gd name="connsiteY1" fmla="*/ 335302 h 633364"/>
                  <a:gd name="connsiteX2" fmla="*/ 303102 w 707397"/>
                  <a:gd name="connsiteY2" fmla="*/ 279125 h 633364"/>
                  <a:gd name="connsiteX3" fmla="*/ 411959 w 707397"/>
                  <a:gd name="connsiteY3" fmla="*/ 254631 h 633364"/>
                  <a:gd name="connsiteX4" fmla="*/ 406516 w 707397"/>
                  <a:gd name="connsiteY4" fmla="*/ 129446 h 633364"/>
                  <a:gd name="connsiteX5" fmla="*/ 531702 w 707397"/>
                  <a:gd name="connsiteY5" fmla="*/ 121282 h 633364"/>
                  <a:gd name="connsiteX6" fmla="*/ 561637 w 707397"/>
                  <a:gd name="connsiteY6" fmla="*/ 1539 h 633364"/>
                  <a:gd name="connsiteX7" fmla="*/ 707397 w 707397"/>
                  <a:gd name="connsiteY7" fmla="*/ 0 h 633364"/>
                  <a:gd name="connsiteX8" fmla="*/ 603013 w 707397"/>
                  <a:gd name="connsiteY8" fmla="*/ 633364 h 633364"/>
                  <a:gd name="connsiteX9" fmla="*/ 20021 w 707397"/>
                  <a:gd name="connsiteY9" fmla="*/ 363942 h 633364"/>
                  <a:gd name="connsiteX10" fmla="*/ 0 w 707397"/>
                  <a:gd name="connsiteY10" fmla="*/ 310242 h 633364"/>
                  <a:gd name="connsiteX0" fmla="*/ 0 w 707397"/>
                  <a:gd name="connsiteY0" fmla="*/ 310242 h 633364"/>
                  <a:gd name="connsiteX1" fmla="*/ 301992 w 707397"/>
                  <a:gd name="connsiteY1" fmla="*/ 335302 h 633364"/>
                  <a:gd name="connsiteX2" fmla="*/ 303102 w 707397"/>
                  <a:gd name="connsiteY2" fmla="*/ 279125 h 633364"/>
                  <a:gd name="connsiteX3" fmla="*/ 411959 w 707397"/>
                  <a:gd name="connsiteY3" fmla="*/ 254631 h 633364"/>
                  <a:gd name="connsiteX4" fmla="*/ 414680 w 707397"/>
                  <a:gd name="connsiteY4" fmla="*/ 129446 h 633364"/>
                  <a:gd name="connsiteX5" fmla="*/ 531702 w 707397"/>
                  <a:gd name="connsiteY5" fmla="*/ 121282 h 633364"/>
                  <a:gd name="connsiteX6" fmla="*/ 561637 w 707397"/>
                  <a:gd name="connsiteY6" fmla="*/ 1539 h 633364"/>
                  <a:gd name="connsiteX7" fmla="*/ 707397 w 707397"/>
                  <a:gd name="connsiteY7" fmla="*/ 0 h 633364"/>
                  <a:gd name="connsiteX8" fmla="*/ 603013 w 707397"/>
                  <a:gd name="connsiteY8" fmla="*/ 633364 h 633364"/>
                  <a:gd name="connsiteX9" fmla="*/ 20021 w 707397"/>
                  <a:gd name="connsiteY9" fmla="*/ 363942 h 633364"/>
                  <a:gd name="connsiteX10" fmla="*/ 0 w 707397"/>
                  <a:gd name="connsiteY10" fmla="*/ 310242 h 633364"/>
                  <a:gd name="connsiteX0" fmla="*/ 0 w 707397"/>
                  <a:gd name="connsiteY0" fmla="*/ 310242 h 633364"/>
                  <a:gd name="connsiteX1" fmla="*/ 301992 w 707397"/>
                  <a:gd name="connsiteY1" fmla="*/ 335302 h 633364"/>
                  <a:gd name="connsiteX2" fmla="*/ 303102 w 707397"/>
                  <a:gd name="connsiteY2" fmla="*/ 279125 h 633364"/>
                  <a:gd name="connsiteX3" fmla="*/ 409238 w 707397"/>
                  <a:gd name="connsiteY3" fmla="*/ 260074 h 633364"/>
                  <a:gd name="connsiteX4" fmla="*/ 414680 w 707397"/>
                  <a:gd name="connsiteY4" fmla="*/ 129446 h 633364"/>
                  <a:gd name="connsiteX5" fmla="*/ 531702 w 707397"/>
                  <a:gd name="connsiteY5" fmla="*/ 121282 h 633364"/>
                  <a:gd name="connsiteX6" fmla="*/ 561637 w 707397"/>
                  <a:gd name="connsiteY6" fmla="*/ 1539 h 633364"/>
                  <a:gd name="connsiteX7" fmla="*/ 707397 w 707397"/>
                  <a:gd name="connsiteY7" fmla="*/ 0 h 633364"/>
                  <a:gd name="connsiteX8" fmla="*/ 603013 w 707397"/>
                  <a:gd name="connsiteY8" fmla="*/ 633364 h 633364"/>
                  <a:gd name="connsiteX9" fmla="*/ 20021 w 707397"/>
                  <a:gd name="connsiteY9" fmla="*/ 363942 h 633364"/>
                  <a:gd name="connsiteX10" fmla="*/ 0 w 707397"/>
                  <a:gd name="connsiteY10" fmla="*/ 310242 h 633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7397" h="633364">
                    <a:moveTo>
                      <a:pt x="0" y="310242"/>
                    </a:moveTo>
                    <a:lnTo>
                      <a:pt x="301992" y="335302"/>
                    </a:lnTo>
                    <a:lnTo>
                      <a:pt x="303102" y="279125"/>
                    </a:lnTo>
                    <a:cubicBezTo>
                      <a:pt x="335759" y="270960"/>
                      <a:pt x="357531" y="292732"/>
                      <a:pt x="409238" y="260074"/>
                    </a:cubicBezTo>
                    <a:lnTo>
                      <a:pt x="414680" y="129446"/>
                    </a:lnTo>
                    <a:lnTo>
                      <a:pt x="531702" y="121282"/>
                    </a:lnTo>
                    <a:lnTo>
                      <a:pt x="561637" y="1539"/>
                    </a:lnTo>
                    <a:lnTo>
                      <a:pt x="707397" y="0"/>
                    </a:lnTo>
                    <a:lnTo>
                      <a:pt x="603013" y="633364"/>
                    </a:lnTo>
                    <a:lnTo>
                      <a:pt x="20021" y="363942"/>
                    </a:lnTo>
                    <a:lnTo>
                      <a:pt x="0" y="310242"/>
                    </a:lnTo>
                    <a:close/>
                  </a:path>
                </a:pathLst>
              </a:custGeom>
              <a:solidFill>
                <a:srgbClr val="FF0000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/>
              </a:p>
            </p:txBody>
          </p:sp>
        </p:grpSp>
        <p:sp>
          <p:nvSpPr>
            <p:cNvPr id="446" name="Зона Новая Охта"/>
            <p:cNvSpPr>
              <a:spLocks/>
            </p:cNvSpPr>
            <p:nvPr/>
          </p:nvSpPr>
          <p:spPr bwMode="auto">
            <a:xfrm>
              <a:off x="4845062" y="7666275"/>
              <a:ext cx="798785" cy="1073445"/>
            </a:xfrm>
            <a:custGeom>
              <a:avLst/>
              <a:gdLst>
                <a:gd name="T0" fmla="*/ 254000 w 498"/>
                <a:gd name="T1" fmla="*/ 0 h 708"/>
                <a:gd name="T2" fmla="*/ 53975 w 498"/>
                <a:gd name="T3" fmla="*/ 260350 h 708"/>
                <a:gd name="T4" fmla="*/ 25400 w 498"/>
                <a:gd name="T5" fmla="*/ 431800 h 708"/>
                <a:gd name="T6" fmla="*/ 203200 w 498"/>
                <a:gd name="T7" fmla="*/ 806450 h 708"/>
                <a:gd name="T8" fmla="*/ 371475 w 498"/>
                <a:gd name="T9" fmla="*/ 1123950 h 708"/>
                <a:gd name="T10" fmla="*/ 790575 w 498"/>
                <a:gd name="T11" fmla="*/ 657225 h 708"/>
                <a:gd name="T12" fmla="*/ 254000 w 498"/>
                <a:gd name="T13" fmla="*/ 0 h 7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8" h="708">
                  <a:moveTo>
                    <a:pt x="160" y="0"/>
                  </a:moveTo>
                  <a:lnTo>
                    <a:pt x="34" y="164"/>
                  </a:lnTo>
                  <a:cubicBezTo>
                    <a:pt x="10" y="209"/>
                    <a:pt x="0" y="215"/>
                    <a:pt x="16" y="272"/>
                  </a:cubicBezTo>
                  <a:lnTo>
                    <a:pt x="128" y="508"/>
                  </a:lnTo>
                  <a:lnTo>
                    <a:pt x="234" y="708"/>
                  </a:lnTo>
                  <a:lnTo>
                    <a:pt x="498" y="4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3300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497" name="НД ЖЗ"/>
            <p:cNvGrpSpPr>
              <a:grpSpLocks/>
            </p:cNvGrpSpPr>
            <p:nvPr/>
          </p:nvGrpSpPr>
          <p:grpSpPr bwMode="auto">
            <a:xfrm>
              <a:off x="5490322" y="4817700"/>
              <a:ext cx="1305645" cy="1464716"/>
              <a:chOff x="6475413" y="4760453"/>
              <a:chExt cx="1292225" cy="1533630"/>
            </a:xfrm>
          </p:grpSpPr>
          <p:sp>
            <p:nvSpPr>
              <p:cNvPr id="498" name="НД1"/>
              <p:cNvSpPr>
                <a:spLocks/>
              </p:cNvSpPr>
              <p:nvPr/>
            </p:nvSpPr>
            <p:spPr bwMode="auto">
              <a:xfrm>
                <a:off x="6475413" y="4760453"/>
                <a:ext cx="1135063" cy="1533630"/>
              </a:xfrm>
              <a:custGeom>
                <a:avLst/>
                <a:gdLst>
                  <a:gd name="T0" fmla="*/ 544512 w 715"/>
                  <a:gd name="T1" fmla="*/ 157163 h 945"/>
                  <a:gd name="T2" fmla="*/ 711200 w 715"/>
                  <a:gd name="T3" fmla="*/ 47625 h 945"/>
                  <a:gd name="T4" fmla="*/ 825500 w 715"/>
                  <a:gd name="T5" fmla="*/ 0 h 945"/>
                  <a:gd name="T6" fmla="*/ 1135062 w 715"/>
                  <a:gd name="T7" fmla="*/ 595313 h 945"/>
                  <a:gd name="T8" fmla="*/ 1135062 w 715"/>
                  <a:gd name="T9" fmla="*/ 614363 h 945"/>
                  <a:gd name="T10" fmla="*/ 1025525 w 715"/>
                  <a:gd name="T11" fmla="*/ 666750 h 945"/>
                  <a:gd name="T12" fmla="*/ 668337 w 715"/>
                  <a:gd name="T13" fmla="*/ 871538 h 945"/>
                  <a:gd name="T14" fmla="*/ 568325 w 715"/>
                  <a:gd name="T15" fmla="*/ 942975 h 945"/>
                  <a:gd name="T16" fmla="*/ 520700 w 715"/>
                  <a:gd name="T17" fmla="*/ 1033463 h 945"/>
                  <a:gd name="T18" fmla="*/ 496887 w 715"/>
                  <a:gd name="T19" fmla="*/ 1143000 h 945"/>
                  <a:gd name="T20" fmla="*/ 492125 w 715"/>
                  <a:gd name="T21" fmla="*/ 1428750 h 945"/>
                  <a:gd name="T22" fmla="*/ 287337 w 715"/>
                  <a:gd name="T23" fmla="*/ 1481138 h 945"/>
                  <a:gd name="T24" fmla="*/ 163512 w 715"/>
                  <a:gd name="T25" fmla="*/ 1490663 h 945"/>
                  <a:gd name="T26" fmla="*/ 130175 w 715"/>
                  <a:gd name="T27" fmla="*/ 1419225 h 945"/>
                  <a:gd name="T28" fmla="*/ 96837 w 715"/>
                  <a:gd name="T29" fmla="*/ 1347788 h 945"/>
                  <a:gd name="T30" fmla="*/ 106362 w 715"/>
                  <a:gd name="T31" fmla="*/ 1200150 h 945"/>
                  <a:gd name="T32" fmla="*/ 11112 w 715"/>
                  <a:gd name="T33" fmla="*/ 1085850 h 945"/>
                  <a:gd name="T34" fmla="*/ 39687 w 715"/>
                  <a:gd name="T35" fmla="*/ 1014413 h 945"/>
                  <a:gd name="T36" fmla="*/ 106362 w 715"/>
                  <a:gd name="T37" fmla="*/ 1000125 h 945"/>
                  <a:gd name="T38" fmla="*/ 130175 w 715"/>
                  <a:gd name="T39" fmla="*/ 995363 h 945"/>
                  <a:gd name="T40" fmla="*/ 244475 w 715"/>
                  <a:gd name="T41" fmla="*/ 976313 h 945"/>
                  <a:gd name="T42" fmla="*/ 311150 w 715"/>
                  <a:gd name="T43" fmla="*/ 952500 h 945"/>
                  <a:gd name="T44" fmla="*/ 401637 w 715"/>
                  <a:gd name="T45" fmla="*/ 733425 h 945"/>
                  <a:gd name="T46" fmla="*/ 425450 w 715"/>
                  <a:gd name="T47" fmla="*/ 661988 h 945"/>
                  <a:gd name="T48" fmla="*/ 520700 w 715"/>
                  <a:gd name="T49" fmla="*/ 595313 h 945"/>
                  <a:gd name="T50" fmla="*/ 558800 w 715"/>
                  <a:gd name="T51" fmla="*/ 533400 h 945"/>
                  <a:gd name="T52" fmla="*/ 587375 w 715"/>
                  <a:gd name="T53" fmla="*/ 390525 h 945"/>
                  <a:gd name="T54" fmla="*/ 577850 w 715"/>
                  <a:gd name="T55" fmla="*/ 300038 h 945"/>
                  <a:gd name="T56" fmla="*/ 544512 w 715"/>
                  <a:gd name="T57" fmla="*/ 157163 h 94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15" h="945">
                    <a:moveTo>
                      <a:pt x="343" y="99"/>
                    </a:moveTo>
                    <a:cubicBezTo>
                      <a:pt x="357" y="73"/>
                      <a:pt x="419" y="46"/>
                      <a:pt x="448" y="30"/>
                    </a:cubicBezTo>
                    <a:lnTo>
                      <a:pt x="520" y="0"/>
                    </a:lnTo>
                    <a:cubicBezTo>
                      <a:pt x="564" y="57"/>
                      <a:pt x="683" y="311"/>
                      <a:pt x="715" y="375"/>
                    </a:cubicBezTo>
                    <a:lnTo>
                      <a:pt x="715" y="387"/>
                    </a:lnTo>
                    <a:lnTo>
                      <a:pt x="646" y="420"/>
                    </a:lnTo>
                    <a:cubicBezTo>
                      <a:pt x="597" y="447"/>
                      <a:pt x="469" y="520"/>
                      <a:pt x="421" y="549"/>
                    </a:cubicBezTo>
                    <a:cubicBezTo>
                      <a:pt x="373" y="578"/>
                      <a:pt x="373" y="577"/>
                      <a:pt x="358" y="594"/>
                    </a:cubicBezTo>
                    <a:cubicBezTo>
                      <a:pt x="343" y="611"/>
                      <a:pt x="335" y="630"/>
                      <a:pt x="328" y="651"/>
                    </a:cubicBezTo>
                    <a:cubicBezTo>
                      <a:pt x="321" y="672"/>
                      <a:pt x="316" y="679"/>
                      <a:pt x="313" y="720"/>
                    </a:cubicBezTo>
                    <a:cubicBezTo>
                      <a:pt x="310" y="761"/>
                      <a:pt x="332" y="865"/>
                      <a:pt x="310" y="900"/>
                    </a:cubicBezTo>
                    <a:cubicBezTo>
                      <a:pt x="288" y="935"/>
                      <a:pt x="215" y="927"/>
                      <a:pt x="181" y="933"/>
                    </a:cubicBezTo>
                    <a:cubicBezTo>
                      <a:pt x="147" y="939"/>
                      <a:pt x="119" y="945"/>
                      <a:pt x="103" y="939"/>
                    </a:cubicBezTo>
                    <a:cubicBezTo>
                      <a:pt x="87" y="933"/>
                      <a:pt x="89" y="909"/>
                      <a:pt x="82" y="894"/>
                    </a:cubicBezTo>
                    <a:cubicBezTo>
                      <a:pt x="75" y="879"/>
                      <a:pt x="63" y="872"/>
                      <a:pt x="61" y="849"/>
                    </a:cubicBezTo>
                    <a:cubicBezTo>
                      <a:pt x="59" y="826"/>
                      <a:pt x="76" y="783"/>
                      <a:pt x="67" y="756"/>
                    </a:cubicBezTo>
                    <a:cubicBezTo>
                      <a:pt x="58" y="729"/>
                      <a:pt x="14" y="703"/>
                      <a:pt x="7" y="684"/>
                    </a:cubicBezTo>
                    <a:cubicBezTo>
                      <a:pt x="0" y="665"/>
                      <a:pt x="15" y="648"/>
                      <a:pt x="25" y="639"/>
                    </a:cubicBezTo>
                    <a:cubicBezTo>
                      <a:pt x="35" y="630"/>
                      <a:pt x="58" y="632"/>
                      <a:pt x="67" y="630"/>
                    </a:cubicBezTo>
                    <a:cubicBezTo>
                      <a:pt x="76" y="628"/>
                      <a:pt x="68" y="629"/>
                      <a:pt x="82" y="627"/>
                    </a:cubicBezTo>
                    <a:cubicBezTo>
                      <a:pt x="96" y="625"/>
                      <a:pt x="135" y="619"/>
                      <a:pt x="154" y="615"/>
                    </a:cubicBezTo>
                    <a:cubicBezTo>
                      <a:pt x="173" y="611"/>
                      <a:pt x="180" y="625"/>
                      <a:pt x="196" y="600"/>
                    </a:cubicBezTo>
                    <a:cubicBezTo>
                      <a:pt x="212" y="575"/>
                      <a:pt x="241" y="492"/>
                      <a:pt x="253" y="462"/>
                    </a:cubicBezTo>
                    <a:cubicBezTo>
                      <a:pt x="265" y="432"/>
                      <a:pt x="255" y="432"/>
                      <a:pt x="268" y="417"/>
                    </a:cubicBezTo>
                    <a:cubicBezTo>
                      <a:pt x="281" y="402"/>
                      <a:pt x="314" y="388"/>
                      <a:pt x="328" y="375"/>
                    </a:cubicBezTo>
                    <a:cubicBezTo>
                      <a:pt x="342" y="362"/>
                      <a:pt x="345" y="357"/>
                      <a:pt x="352" y="336"/>
                    </a:cubicBezTo>
                    <a:cubicBezTo>
                      <a:pt x="359" y="315"/>
                      <a:pt x="368" y="270"/>
                      <a:pt x="370" y="246"/>
                    </a:cubicBezTo>
                    <a:cubicBezTo>
                      <a:pt x="372" y="222"/>
                      <a:pt x="370" y="213"/>
                      <a:pt x="364" y="189"/>
                    </a:cubicBezTo>
                    <a:cubicBezTo>
                      <a:pt x="358" y="165"/>
                      <a:pt x="319" y="128"/>
                      <a:pt x="343" y="99"/>
                    </a:cubicBezTo>
                    <a:close/>
                  </a:path>
                </a:pathLst>
              </a:custGeom>
              <a:solidFill>
                <a:schemeClr val="accent1">
                  <a:alpha val="65097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9" name="НД2"/>
              <p:cNvSpPr>
                <a:spLocks/>
              </p:cNvSpPr>
              <p:nvPr/>
            </p:nvSpPr>
            <p:spPr bwMode="auto">
              <a:xfrm>
                <a:off x="7353300" y="5553075"/>
                <a:ext cx="414338" cy="352425"/>
              </a:xfrm>
              <a:custGeom>
                <a:avLst/>
                <a:gdLst>
                  <a:gd name="T0" fmla="*/ 328613 w 261"/>
                  <a:gd name="T1" fmla="*/ 0 h 222"/>
                  <a:gd name="T2" fmla="*/ 176213 w 261"/>
                  <a:gd name="T3" fmla="*/ 66675 h 222"/>
                  <a:gd name="T4" fmla="*/ 147638 w 261"/>
                  <a:gd name="T5" fmla="*/ 90488 h 222"/>
                  <a:gd name="T6" fmla="*/ 119063 w 261"/>
                  <a:gd name="T7" fmla="*/ 100013 h 222"/>
                  <a:gd name="T8" fmla="*/ 47625 w 261"/>
                  <a:gd name="T9" fmla="*/ 152400 h 222"/>
                  <a:gd name="T10" fmla="*/ 19050 w 261"/>
                  <a:gd name="T11" fmla="*/ 161925 h 222"/>
                  <a:gd name="T12" fmla="*/ 0 w 261"/>
                  <a:gd name="T13" fmla="*/ 185738 h 222"/>
                  <a:gd name="T14" fmla="*/ 90488 w 261"/>
                  <a:gd name="T15" fmla="*/ 352425 h 222"/>
                  <a:gd name="T16" fmla="*/ 414338 w 261"/>
                  <a:gd name="T17" fmla="*/ 185738 h 222"/>
                  <a:gd name="T18" fmla="*/ 328613 w 261"/>
                  <a:gd name="T19" fmla="*/ 0 h 2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1" h="222">
                    <a:moveTo>
                      <a:pt x="207" y="0"/>
                    </a:moveTo>
                    <a:cubicBezTo>
                      <a:pt x="177" y="6"/>
                      <a:pt x="139" y="36"/>
                      <a:pt x="111" y="42"/>
                    </a:cubicBezTo>
                    <a:cubicBezTo>
                      <a:pt x="105" y="48"/>
                      <a:pt x="101" y="54"/>
                      <a:pt x="93" y="57"/>
                    </a:cubicBezTo>
                    <a:cubicBezTo>
                      <a:pt x="87" y="60"/>
                      <a:pt x="75" y="63"/>
                      <a:pt x="75" y="63"/>
                    </a:cubicBezTo>
                    <a:cubicBezTo>
                      <a:pt x="64" y="74"/>
                      <a:pt x="46" y="91"/>
                      <a:pt x="30" y="96"/>
                    </a:cubicBezTo>
                    <a:cubicBezTo>
                      <a:pt x="24" y="98"/>
                      <a:pt x="12" y="102"/>
                      <a:pt x="12" y="102"/>
                    </a:cubicBezTo>
                    <a:cubicBezTo>
                      <a:pt x="4" y="113"/>
                      <a:pt x="9" y="108"/>
                      <a:pt x="0" y="117"/>
                    </a:cubicBezTo>
                    <a:lnTo>
                      <a:pt x="57" y="222"/>
                    </a:lnTo>
                    <a:lnTo>
                      <a:pt x="261" y="117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accent1">
                  <a:alpha val="59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604" name="Зона кузьм"/>
            <p:cNvSpPr/>
            <p:nvPr/>
          </p:nvSpPr>
          <p:spPr>
            <a:xfrm>
              <a:off x="5108129" y="1199196"/>
              <a:ext cx="372927" cy="366178"/>
            </a:xfrm>
            <a:prstGeom prst="ellipse">
              <a:avLst/>
            </a:prstGeom>
            <a:solidFill>
              <a:srgbClr val="92D0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336" name="Надпись Планируемые объемы"/>
            <p:cNvSpPr>
              <a:spLocks noChangeArrowheads="1"/>
            </p:cNvSpPr>
            <p:nvPr/>
          </p:nvSpPr>
          <p:spPr bwMode="auto">
            <a:xfrm>
              <a:off x="337670" y="688667"/>
              <a:ext cx="7927435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ru-RU" altLang="ru-RU" sz="1200" dirty="0">
                  <a:solidFill>
                    <a:srgbClr val="00385E"/>
                  </a:solidFill>
                </a:rPr>
                <a:t>Зоны интенсивного </a:t>
              </a:r>
              <a:r>
                <a:rPr lang="ru-RU" altLang="ru-RU" sz="1200" dirty="0" smtClean="0">
                  <a:solidFill>
                    <a:srgbClr val="00385E"/>
                  </a:solidFill>
                </a:rPr>
                <a:t>строительства, </a:t>
              </a:r>
              <a:r>
                <a:rPr lang="ru-RU" altLang="ru-RU" sz="1200" dirty="0">
                  <a:solidFill>
                    <a:srgbClr val="00385E"/>
                  </a:solidFill>
                </a:rPr>
                <a:t>планируемые объемы ввода жилья </a:t>
              </a:r>
              <a:r>
                <a:rPr lang="ru-RU" altLang="ru-RU" sz="1200" dirty="0" smtClean="0">
                  <a:solidFill>
                    <a:srgbClr val="00385E"/>
                  </a:solidFill>
                </a:rPr>
                <a:t>в эксплуатацию и </a:t>
              </a:r>
              <a:r>
                <a:rPr lang="ru-RU" altLang="ru-RU" sz="1200" dirty="0">
                  <a:solidFill>
                    <a:srgbClr val="00385E"/>
                  </a:solidFill>
                </a:rPr>
                <a:t>прирост численности населения к 2020 </a:t>
              </a:r>
              <a:r>
                <a:rPr lang="ru-RU" altLang="ru-RU" sz="1200" dirty="0" smtClean="0">
                  <a:solidFill>
                    <a:srgbClr val="00385E"/>
                  </a:solidFill>
                </a:rPr>
                <a:t>году в зоне ТПУ «Девяткино»</a:t>
              </a:r>
              <a:endParaRPr lang="ru-RU" altLang="ru-RU" sz="1200" dirty="0">
                <a:solidFill>
                  <a:srgbClr val="00385E"/>
                </a:solidFill>
              </a:endParaRPr>
            </a:p>
          </p:txBody>
        </p:sp>
        <p:sp>
          <p:nvSpPr>
            <p:cNvPr id="608" name="Мурино_текст"/>
            <p:cNvSpPr>
              <a:spLocks noChangeArrowheads="1"/>
            </p:cNvSpPr>
            <p:nvPr/>
          </p:nvSpPr>
          <p:spPr bwMode="auto">
            <a:xfrm>
              <a:off x="3584909" y="2801938"/>
              <a:ext cx="1800225" cy="73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ru-RU" altLang="ru-RU" sz="1400">
                  <a:solidFill>
                    <a:srgbClr val="00385E"/>
                  </a:solidFill>
                </a:rPr>
                <a:t>Муринское</a:t>
              </a:r>
            </a:p>
            <a:p>
              <a:pPr algn="ctr" eaLnBrk="1" hangingPunct="1"/>
              <a:r>
                <a:rPr lang="ru-RU" altLang="ru-RU" sz="1400">
                  <a:solidFill>
                    <a:srgbClr val="00385E"/>
                  </a:solidFill>
                </a:rPr>
                <a:t>сельское </a:t>
              </a:r>
            </a:p>
            <a:p>
              <a:pPr algn="ctr" eaLnBrk="1" hangingPunct="1"/>
              <a:r>
                <a:rPr lang="ru-RU" altLang="ru-RU" sz="1400">
                  <a:solidFill>
                    <a:srgbClr val="00385E"/>
                  </a:solidFill>
                </a:rPr>
                <a:t>поселение</a:t>
              </a:r>
            </a:p>
          </p:txBody>
        </p:sp>
        <p:sp>
          <p:nvSpPr>
            <p:cNvPr id="609" name="Кузьмо_текст"/>
            <p:cNvSpPr>
              <a:spLocks noChangeArrowheads="1"/>
            </p:cNvSpPr>
            <p:nvPr/>
          </p:nvSpPr>
          <p:spPr bwMode="auto">
            <a:xfrm>
              <a:off x="5178780" y="1301750"/>
              <a:ext cx="3095625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ru-RU" altLang="ru-RU" sz="1400" dirty="0" smtClean="0">
                  <a:solidFill>
                    <a:srgbClr val="00385E"/>
                  </a:solidFill>
                </a:rPr>
                <a:t>Кузьмоловское</a:t>
              </a:r>
            </a:p>
            <a:p>
              <a:pPr algn="ctr" eaLnBrk="1" hangingPunct="1"/>
              <a:r>
                <a:rPr lang="ru-RU" altLang="ru-RU" sz="1400" dirty="0" smtClean="0">
                  <a:solidFill>
                    <a:srgbClr val="00385E"/>
                  </a:solidFill>
                </a:rPr>
                <a:t> </a:t>
              </a:r>
              <a:r>
                <a:rPr lang="ru-RU" altLang="ru-RU" sz="1400" dirty="0">
                  <a:solidFill>
                    <a:srgbClr val="00385E"/>
                  </a:solidFill>
                </a:rPr>
                <a:t>городское поселение</a:t>
              </a:r>
            </a:p>
          </p:txBody>
        </p:sp>
        <p:sp>
          <p:nvSpPr>
            <p:cNvPr id="610" name="СПБ_текст"/>
            <p:cNvSpPr>
              <a:spLocks noChangeArrowheads="1"/>
            </p:cNvSpPr>
            <p:nvPr/>
          </p:nvSpPr>
          <p:spPr bwMode="auto">
            <a:xfrm>
              <a:off x="1002047" y="6829425"/>
              <a:ext cx="30956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altLang="ru-RU" sz="1600">
                  <a:solidFill>
                    <a:srgbClr val="00385E"/>
                  </a:solidFill>
                </a:rPr>
                <a:t>Санкт-Петербург</a:t>
              </a:r>
            </a:p>
          </p:txBody>
        </p:sp>
        <p:sp>
          <p:nvSpPr>
            <p:cNvPr id="611" name="Бугры_текст"/>
            <p:cNvSpPr>
              <a:spLocks noChangeArrowheads="1"/>
            </p:cNvSpPr>
            <p:nvPr/>
          </p:nvSpPr>
          <p:spPr bwMode="auto">
            <a:xfrm>
              <a:off x="1166707" y="1734253"/>
              <a:ext cx="25352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ru-RU" altLang="ru-RU" sz="1400" dirty="0">
                  <a:solidFill>
                    <a:srgbClr val="00385E"/>
                  </a:solidFill>
                </a:rPr>
                <a:t>Бугровское </a:t>
              </a:r>
              <a:endParaRPr lang="ru-RU" altLang="ru-RU" sz="1400" dirty="0" smtClean="0">
                <a:solidFill>
                  <a:srgbClr val="00385E"/>
                </a:solidFill>
              </a:endParaRPr>
            </a:p>
            <a:p>
              <a:pPr algn="ctr" eaLnBrk="1" hangingPunct="1"/>
              <a:r>
                <a:rPr lang="ru-RU" altLang="ru-RU" sz="1400" dirty="0" smtClean="0">
                  <a:solidFill>
                    <a:srgbClr val="00385E"/>
                  </a:solidFill>
                </a:rPr>
                <a:t>сельское поселение</a:t>
              </a:r>
              <a:endParaRPr lang="ru-RU" altLang="ru-RU" sz="1400" dirty="0">
                <a:solidFill>
                  <a:srgbClr val="00385E"/>
                </a:solidFill>
              </a:endParaRPr>
            </a:p>
          </p:txBody>
        </p:sp>
        <p:sp>
          <p:nvSpPr>
            <p:cNvPr id="612" name="Новодев_текст"/>
            <p:cNvSpPr>
              <a:spLocks noChangeArrowheads="1"/>
            </p:cNvSpPr>
            <p:nvPr/>
          </p:nvSpPr>
          <p:spPr bwMode="auto">
            <a:xfrm>
              <a:off x="5491497" y="3306763"/>
              <a:ext cx="2154237" cy="739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1122363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1122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ru-RU" altLang="ru-RU" sz="1400" dirty="0" err="1">
                  <a:solidFill>
                    <a:srgbClr val="00385E"/>
                  </a:solidFill>
                </a:rPr>
                <a:t>Новодевяткинское</a:t>
              </a:r>
              <a:r>
                <a:rPr lang="ru-RU" altLang="ru-RU" sz="1400" dirty="0">
                  <a:solidFill>
                    <a:srgbClr val="00385E"/>
                  </a:solidFill>
                </a:rPr>
                <a:t> сельское</a:t>
              </a:r>
            </a:p>
            <a:p>
              <a:pPr algn="ctr" eaLnBrk="1" hangingPunct="1"/>
              <a:r>
                <a:rPr lang="ru-RU" altLang="ru-RU" sz="1400" dirty="0">
                  <a:solidFill>
                    <a:srgbClr val="00385E"/>
                  </a:solidFill>
                </a:rPr>
                <a:t> поселение</a:t>
              </a:r>
            </a:p>
          </p:txBody>
        </p:sp>
        <p:pic>
          <p:nvPicPr>
            <p:cNvPr id="613" name="ТПУ" descr="C:\Documents and Settings\Admin\Рабочий стол\значок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930" y="5898476"/>
              <a:ext cx="606425" cy="627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5" name="Группа Мурино"/>
            <p:cNvGrpSpPr>
              <a:grpSpLocks/>
            </p:cNvGrpSpPr>
            <p:nvPr/>
          </p:nvGrpSpPr>
          <p:grpSpPr bwMode="auto">
            <a:xfrm>
              <a:off x="3534109" y="4592638"/>
              <a:ext cx="1347788" cy="1143000"/>
              <a:chOff x="4524965" y="4592129"/>
              <a:chExt cx="1346994" cy="1142782"/>
            </a:xfrm>
          </p:grpSpPr>
          <p:grpSp>
            <p:nvGrpSpPr>
              <p:cNvPr id="616" name="Группа 57"/>
              <p:cNvGrpSpPr>
                <a:grpSpLocks/>
              </p:cNvGrpSpPr>
              <p:nvPr/>
            </p:nvGrpSpPr>
            <p:grpSpPr bwMode="auto">
              <a:xfrm>
                <a:off x="4524965" y="4816711"/>
                <a:ext cx="1346994" cy="918200"/>
                <a:chOff x="9927099" y="1794319"/>
                <a:chExt cx="1346994" cy="918200"/>
              </a:xfrm>
            </p:grpSpPr>
            <p:sp>
              <p:nvSpPr>
                <p:cNvPr id="663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9927099" y="1794319"/>
                  <a:ext cx="1346994" cy="918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4479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051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3623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195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endParaRPr lang="ru-RU" altLang="ru-RU" sz="1400" dirty="0">
                    <a:solidFill>
                      <a:srgbClr val="00385E"/>
                    </a:solidFill>
                  </a:endParaRPr>
                </a:p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2659тыс.м</a:t>
                  </a:r>
                  <a:r>
                    <a:rPr lang="ru-RU" altLang="ru-RU" sz="1400" baseline="30000" dirty="0">
                      <a:solidFill>
                        <a:srgbClr val="00385E"/>
                      </a:solidFill>
                    </a:rPr>
                    <a:t>2</a:t>
                  </a:r>
                </a:p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endParaRPr lang="ru-RU" altLang="ru-RU" sz="1400" baseline="30000" dirty="0">
                    <a:solidFill>
                      <a:srgbClr val="00385E"/>
                    </a:solidFill>
                  </a:endParaRPr>
                </a:p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endParaRPr lang="en-US" altLang="ru-RU" sz="1400" baseline="30000" dirty="0">
                    <a:solidFill>
                      <a:srgbClr val="00385E"/>
                    </a:solidFill>
                  </a:endParaRPr>
                </a:p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ru-RU" altLang="ru-RU" sz="1400" dirty="0" smtClean="0">
                      <a:solidFill>
                        <a:srgbClr val="00385E"/>
                      </a:solidFill>
                    </a:rPr>
                    <a:t>76</a:t>
                  </a:r>
                  <a:r>
                    <a:rPr lang="en-US" altLang="ru-RU" sz="1400" dirty="0" smtClean="0">
                      <a:solidFill>
                        <a:srgbClr val="00385E"/>
                      </a:solidFill>
                    </a:rPr>
                    <a:t>,</a:t>
                  </a:r>
                  <a:r>
                    <a:rPr lang="ru-RU" altLang="ru-RU" sz="1400" dirty="0" smtClean="0">
                      <a:solidFill>
                        <a:srgbClr val="00385E"/>
                      </a:solidFill>
                    </a:rPr>
                    <a:t>0</a:t>
                  </a:r>
                  <a:r>
                    <a:rPr lang="en-US" altLang="ru-RU" sz="1400" dirty="0" smtClean="0">
                      <a:solidFill>
                        <a:srgbClr val="00385E"/>
                      </a:solidFill>
                    </a:rPr>
                    <a:t> </a:t>
                  </a:r>
                  <a:r>
                    <a:rPr lang="ru-RU" altLang="ru-RU" sz="1400" dirty="0" err="1">
                      <a:solidFill>
                        <a:srgbClr val="00385E"/>
                      </a:solidFill>
                    </a:rPr>
                    <a:t>тыс.чел</a:t>
                  </a: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.</a:t>
                  </a:r>
                  <a:endParaRPr lang="en-US" altLang="ru-RU" sz="1400" dirty="0">
                    <a:solidFill>
                      <a:srgbClr val="00385E"/>
                    </a:solidFill>
                  </a:endParaRPr>
                </a:p>
              </p:txBody>
            </p:sp>
            <p:pic>
              <p:nvPicPr>
                <p:cNvPr id="664" name="Picture 79" descr="прирост 3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71161" y="2167765"/>
                  <a:ext cx="322119" cy="28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17" name="Дома"/>
              <p:cNvGrpSpPr>
                <a:grpSpLocks noChangeAspect="1"/>
              </p:cNvGrpSpPr>
              <p:nvPr/>
            </p:nvGrpSpPr>
            <p:grpSpPr bwMode="auto">
              <a:xfrm>
                <a:off x="5176138" y="4592129"/>
                <a:ext cx="412107" cy="299592"/>
                <a:chOff x="4415" y="1297"/>
                <a:chExt cx="923" cy="671"/>
              </a:xfrm>
            </p:grpSpPr>
            <p:sp>
              <p:nvSpPr>
                <p:cNvPr id="618" name="Freeform 95+"/>
                <p:cNvSpPr>
                  <a:spLocks/>
                </p:cNvSpPr>
                <p:nvPr/>
              </p:nvSpPr>
              <p:spPr bwMode="auto">
                <a:xfrm>
                  <a:off x="4425" y="1312"/>
                  <a:ext cx="785" cy="653"/>
                </a:xfrm>
                <a:custGeom>
                  <a:avLst/>
                  <a:gdLst>
                    <a:gd name="T0" fmla="*/ 0 w 1571"/>
                    <a:gd name="T1" fmla="*/ 549 h 1306"/>
                    <a:gd name="T2" fmla="*/ 0 w 1571"/>
                    <a:gd name="T3" fmla="*/ 291 h 1306"/>
                    <a:gd name="T4" fmla="*/ 172 w 1571"/>
                    <a:gd name="T5" fmla="*/ 230 h 1306"/>
                    <a:gd name="T6" fmla="*/ 266 w 1571"/>
                    <a:gd name="T7" fmla="*/ 282 h 1306"/>
                    <a:gd name="T8" fmla="*/ 269 w 1571"/>
                    <a:gd name="T9" fmla="*/ 61 h 1306"/>
                    <a:gd name="T10" fmla="*/ 447 w 1571"/>
                    <a:gd name="T11" fmla="*/ 0 h 1306"/>
                    <a:gd name="T12" fmla="*/ 467 w 1571"/>
                    <a:gd name="T13" fmla="*/ 144 h 1306"/>
                    <a:gd name="T14" fmla="*/ 785 w 1571"/>
                    <a:gd name="T15" fmla="*/ 47 h 1306"/>
                    <a:gd name="T16" fmla="*/ 774 w 1571"/>
                    <a:gd name="T17" fmla="*/ 653 h 1306"/>
                    <a:gd name="T18" fmla="*/ 152 w 1571"/>
                    <a:gd name="T19" fmla="*/ 647 h 1306"/>
                    <a:gd name="T20" fmla="*/ 125 w 1571"/>
                    <a:gd name="T21" fmla="*/ 621 h 1306"/>
                    <a:gd name="T22" fmla="*/ 105 w 1571"/>
                    <a:gd name="T23" fmla="*/ 584 h 1306"/>
                    <a:gd name="T24" fmla="*/ 62 w 1571"/>
                    <a:gd name="T25" fmla="*/ 552 h 1306"/>
                    <a:gd name="T26" fmla="*/ 11 w 1571"/>
                    <a:gd name="T27" fmla="*/ 572 h 1306"/>
                    <a:gd name="T28" fmla="*/ 0 w 1571"/>
                    <a:gd name="T29" fmla="*/ 549 h 13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71" h="1306">
                      <a:moveTo>
                        <a:pt x="0" y="1098"/>
                      </a:moveTo>
                      <a:lnTo>
                        <a:pt x="0" y="581"/>
                      </a:lnTo>
                      <a:lnTo>
                        <a:pt x="345" y="460"/>
                      </a:lnTo>
                      <a:lnTo>
                        <a:pt x="532" y="564"/>
                      </a:lnTo>
                      <a:lnTo>
                        <a:pt x="538" y="121"/>
                      </a:lnTo>
                      <a:lnTo>
                        <a:pt x="895" y="0"/>
                      </a:lnTo>
                      <a:lnTo>
                        <a:pt x="934" y="287"/>
                      </a:lnTo>
                      <a:lnTo>
                        <a:pt x="1571" y="93"/>
                      </a:lnTo>
                      <a:lnTo>
                        <a:pt x="1548" y="1306"/>
                      </a:lnTo>
                      <a:lnTo>
                        <a:pt x="305" y="1294"/>
                      </a:lnTo>
                      <a:lnTo>
                        <a:pt x="251" y="1242"/>
                      </a:lnTo>
                      <a:lnTo>
                        <a:pt x="211" y="1168"/>
                      </a:lnTo>
                      <a:lnTo>
                        <a:pt x="124" y="1104"/>
                      </a:lnTo>
                      <a:lnTo>
                        <a:pt x="23" y="1144"/>
                      </a:lnTo>
                      <a:lnTo>
                        <a:pt x="0" y="10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9" name="Rectangle 96"/>
                <p:cNvSpPr>
                  <a:spLocks noChangeArrowheads="1"/>
                </p:cNvSpPr>
                <p:nvPr/>
              </p:nvSpPr>
              <p:spPr bwMode="auto">
                <a:xfrm>
                  <a:off x="4904" y="1446"/>
                  <a:ext cx="44" cy="379"/>
                </a:xfrm>
                <a:prstGeom prst="rect">
                  <a:avLst/>
                </a:pr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altLang="ru-RU"/>
                </a:p>
              </p:txBody>
            </p:sp>
            <p:sp>
              <p:nvSpPr>
                <p:cNvPr id="620" name="Freeform 98"/>
                <p:cNvSpPr>
                  <a:spLocks/>
                </p:cNvSpPr>
                <p:nvPr/>
              </p:nvSpPr>
              <p:spPr bwMode="auto">
                <a:xfrm>
                  <a:off x="4434" y="1825"/>
                  <a:ext cx="218" cy="123"/>
                </a:xfrm>
                <a:custGeom>
                  <a:avLst/>
                  <a:gdLst>
                    <a:gd name="T0" fmla="*/ 0 w 435"/>
                    <a:gd name="T1" fmla="*/ 37 h 245"/>
                    <a:gd name="T2" fmla="*/ 1 w 435"/>
                    <a:gd name="T3" fmla="*/ 36 h 245"/>
                    <a:gd name="T4" fmla="*/ 3 w 435"/>
                    <a:gd name="T5" fmla="*/ 34 h 245"/>
                    <a:gd name="T6" fmla="*/ 6 w 435"/>
                    <a:gd name="T7" fmla="*/ 32 h 245"/>
                    <a:gd name="T8" fmla="*/ 11 w 435"/>
                    <a:gd name="T9" fmla="*/ 28 h 245"/>
                    <a:gd name="T10" fmla="*/ 16 w 435"/>
                    <a:gd name="T11" fmla="*/ 25 h 245"/>
                    <a:gd name="T12" fmla="*/ 23 w 435"/>
                    <a:gd name="T13" fmla="*/ 21 h 245"/>
                    <a:gd name="T14" fmla="*/ 30 w 435"/>
                    <a:gd name="T15" fmla="*/ 17 h 245"/>
                    <a:gd name="T16" fmla="*/ 38 w 435"/>
                    <a:gd name="T17" fmla="*/ 13 h 245"/>
                    <a:gd name="T18" fmla="*/ 47 w 435"/>
                    <a:gd name="T19" fmla="*/ 9 h 245"/>
                    <a:gd name="T20" fmla="*/ 55 w 435"/>
                    <a:gd name="T21" fmla="*/ 6 h 245"/>
                    <a:gd name="T22" fmla="*/ 65 w 435"/>
                    <a:gd name="T23" fmla="*/ 3 h 245"/>
                    <a:gd name="T24" fmla="*/ 74 w 435"/>
                    <a:gd name="T25" fmla="*/ 1 h 245"/>
                    <a:gd name="T26" fmla="*/ 84 w 435"/>
                    <a:gd name="T27" fmla="*/ 0 h 245"/>
                    <a:gd name="T28" fmla="*/ 93 w 435"/>
                    <a:gd name="T29" fmla="*/ 0 h 245"/>
                    <a:gd name="T30" fmla="*/ 102 w 435"/>
                    <a:gd name="T31" fmla="*/ 1 h 245"/>
                    <a:gd name="T32" fmla="*/ 111 w 435"/>
                    <a:gd name="T33" fmla="*/ 4 h 245"/>
                    <a:gd name="T34" fmla="*/ 126 w 435"/>
                    <a:gd name="T35" fmla="*/ 13 h 245"/>
                    <a:gd name="T36" fmla="*/ 139 w 435"/>
                    <a:gd name="T37" fmla="*/ 24 h 245"/>
                    <a:gd name="T38" fmla="*/ 149 w 435"/>
                    <a:gd name="T39" fmla="*/ 37 h 245"/>
                    <a:gd name="T40" fmla="*/ 157 w 435"/>
                    <a:gd name="T41" fmla="*/ 49 h 245"/>
                    <a:gd name="T42" fmla="*/ 163 w 435"/>
                    <a:gd name="T43" fmla="*/ 60 h 245"/>
                    <a:gd name="T44" fmla="*/ 167 w 435"/>
                    <a:gd name="T45" fmla="*/ 70 h 245"/>
                    <a:gd name="T46" fmla="*/ 169 w 435"/>
                    <a:gd name="T47" fmla="*/ 76 h 245"/>
                    <a:gd name="T48" fmla="*/ 169 w 435"/>
                    <a:gd name="T49" fmla="*/ 79 h 245"/>
                    <a:gd name="T50" fmla="*/ 170 w 435"/>
                    <a:gd name="T51" fmla="*/ 79 h 245"/>
                    <a:gd name="T52" fmla="*/ 171 w 435"/>
                    <a:gd name="T53" fmla="*/ 79 h 245"/>
                    <a:gd name="T54" fmla="*/ 173 w 435"/>
                    <a:gd name="T55" fmla="*/ 79 h 245"/>
                    <a:gd name="T56" fmla="*/ 177 w 435"/>
                    <a:gd name="T57" fmla="*/ 79 h 245"/>
                    <a:gd name="T58" fmla="*/ 181 w 435"/>
                    <a:gd name="T59" fmla="*/ 80 h 245"/>
                    <a:gd name="T60" fmla="*/ 186 w 435"/>
                    <a:gd name="T61" fmla="*/ 81 h 245"/>
                    <a:gd name="T62" fmla="*/ 191 w 435"/>
                    <a:gd name="T63" fmla="*/ 84 h 245"/>
                    <a:gd name="T64" fmla="*/ 198 w 435"/>
                    <a:gd name="T65" fmla="*/ 87 h 245"/>
                    <a:gd name="T66" fmla="*/ 204 w 435"/>
                    <a:gd name="T67" fmla="*/ 91 h 245"/>
                    <a:gd name="T68" fmla="*/ 209 w 435"/>
                    <a:gd name="T69" fmla="*/ 96 h 245"/>
                    <a:gd name="T70" fmla="*/ 212 w 435"/>
                    <a:gd name="T71" fmla="*/ 103 h 245"/>
                    <a:gd name="T72" fmla="*/ 215 w 435"/>
                    <a:gd name="T73" fmla="*/ 109 h 245"/>
                    <a:gd name="T74" fmla="*/ 216 w 435"/>
                    <a:gd name="T75" fmla="*/ 114 h 245"/>
                    <a:gd name="T76" fmla="*/ 217 w 435"/>
                    <a:gd name="T77" fmla="*/ 119 h 245"/>
                    <a:gd name="T78" fmla="*/ 218 w 435"/>
                    <a:gd name="T79" fmla="*/ 122 h 245"/>
                    <a:gd name="T80" fmla="*/ 218 w 435"/>
                    <a:gd name="T81" fmla="*/ 123 h 245"/>
                    <a:gd name="T82" fmla="*/ 6 w 435"/>
                    <a:gd name="T83" fmla="*/ 117 h 245"/>
                    <a:gd name="T84" fmla="*/ 0 w 435"/>
                    <a:gd name="T85" fmla="*/ 37 h 24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435" h="245">
                      <a:moveTo>
                        <a:pt x="0" y="73"/>
                      </a:moveTo>
                      <a:lnTo>
                        <a:pt x="1" y="71"/>
                      </a:lnTo>
                      <a:lnTo>
                        <a:pt x="5" y="68"/>
                      </a:lnTo>
                      <a:lnTo>
                        <a:pt x="12" y="63"/>
                      </a:lnTo>
                      <a:lnTo>
                        <a:pt x="21" y="56"/>
                      </a:lnTo>
                      <a:lnTo>
                        <a:pt x="32" y="50"/>
                      </a:lnTo>
                      <a:lnTo>
                        <a:pt x="46" y="41"/>
                      </a:lnTo>
                      <a:lnTo>
                        <a:pt x="59" y="33"/>
                      </a:lnTo>
                      <a:lnTo>
                        <a:pt x="76" y="25"/>
                      </a:lnTo>
                      <a:lnTo>
                        <a:pt x="93" y="18"/>
                      </a:lnTo>
                      <a:lnTo>
                        <a:pt x="110" y="11"/>
                      </a:lnTo>
                      <a:lnTo>
                        <a:pt x="129" y="6"/>
                      </a:lnTo>
                      <a:lnTo>
                        <a:pt x="147" y="1"/>
                      </a:lnTo>
                      <a:lnTo>
                        <a:pt x="167" y="0"/>
                      </a:lnTo>
                      <a:lnTo>
                        <a:pt x="185" y="0"/>
                      </a:lnTo>
                      <a:lnTo>
                        <a:pt x="204" y="2"/>
                      </a:lnTo>
                      <a:lnTo>
                        <a:pt x="221" y="8"/>
                      </a:lnTo>
                      <a:lnTo>
                        <a:pt x="252" y="25"/>
                      </a:lnTo>
                      <a:lnTo>
                        <a:pt x="278" y="47"/>
                      </a:lnTo>
                      <a:lnTo>
                        <a:pt x="298" y="73"/>
                      </a:lnTo>
                      <a:lnTo>
                        <a:pt x="314" y="97"/>
                      </a:lnTo>
                      <a:lnTo>
                        <a:pt x="326" y="120"/>
                      </a:lnTo>
                      <a:lnTo>
                        <a:pt x="333" y="139"/>
                      </a:lnTo>
                      <a:lnTo>
                        <a:pt x="337" y="152"/>
                      </a:lnTo>
                      <a:lnTo>
                        <a:pt x="338" y="157"/>
                      </a:lnTo>
                      <a:lnTo>
                        <a:pt x="340" y="157"/>
                      </a:lnTo>
                      <a:lnTo>
                        <a:pt x="342" y="157"/>
                      </a:lnTo>
                      <a:lnTo>
                        <a:pt x="346" y="157"/>
                      </a:lnTo>
                      <a:lnTo>
                        <a:pt x="353" y="158"/>
                      </a:lnTo>
                      <a:lnTo>
                        <a:pt x="361" y="160"/>
                      </a:lnTo>
                      <a:lnTo>
                        <a:pt x="371" y="162"/>
                      </a:lnTo>
                      <a:lnTo>
                        <a:pt x="382" y="167"/>
                      </a:lnTo>
                      <a:lnTo>
                        <a:pt x="396" y="174"/>
                      </a:lnTo>
                      <a:lnTo>
                        <a:pt x="407" y="182"/>
                      </a:lnTo>
                      <a:lnTo>
                        <a:pt x="417" y="192"/>
                      </a:lnTo>
                      <a:lnTo>
                        <a:pt x="424" y="205"/>
                      </a:lnTo>
                      <a:lnTo>
                        <a:pt x="429" y="217"/>
                      </a:lnTo>
                      <a:lnTo>
                        <a:pt x="432" y="228"/>
                      </a:lnTo>
                      <a:lnTo>
                        <a:pt x="434" y="237"/>
                      </a:lnTo>
                      <a:lnTo>
                        <a:pt x="435" y="243"/>
                      </a:lnTo>
                      <a:lnTo>
                        <a:pt x="435" y="245"/>
                      </a:lnTo>
                      <a:lnTo>
                        <a:pt x="12" y="234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1" name="Freeform 99"/>
                <p:cNvSpPr>
                  <a:spLocks/>
                </p:cNvSpPr>
                <p:nvPr/>
              </p:nvSpPr>
              <p:spPr bwMode="auto">
                <a:xfrm>
                  <a:off x="4649" y="1825"/>
                  <a:ext cx="343" cy="124"/>
                </a:xfrm>
                <a:custGeom>
                  <a:avLst/>
                  <a:gdLst>
                    <a:gd name="T0" fmla="*/ 52 w 685"/>
                    <a:gd name="T1" fmla="*/ 47 h 247"/>
                    <a:gd name="T2" fmla="*/ 207 w 685"/>
                    <a:gd name="T3" fmla="*/ 35 h 247"/>
                    <a:gd name="T4" fmla="*/ 263 w 685"/>
                    <a:gd name="T5" fmla="*/ 124 h 247"/>
                    <a:gd name="T6" fmla="*/ 343 w 685"/>
                    <a:gd name="T7" fmla="*/ 30 h 247"/>
                    <a:gd name="T8" fmla="*/ 342 w 685"/>
                    <a:gd name="T9" fmla="*/ 18 h 247"/>
                    <a:gd name="T10" fmla="*/ 247 w 685"/>
                    <a:gd name="T11" fmla="*/ 0 h 247"/>
                    <a:gd name="T12" fmla="*/ 6 w 685"/>
                    <a:gd name="T13" fmla="*/ 23 h 247"/>
                    <a:gd name="T14" fmla="*/ 0 w 685"/>
                    <a:gd name="T15" fmla="*/ 48 h 247"/>
                    <a:gd name="T16" fmla="*/ 52 w 685"/>
                    <a:gd name="T17" fmla="*/ 47 h 2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85" h="247">
                      <a:moveTo>
                        <a:pt x="104" y="93"/>
                      </a:moveTo>
                      <a:lnTo>
                        <a:pt x="413" y="69"/>
                      </a:lnTo>
                      <a:lnTo>
                        <a:pt x="526" y="247"/>
                      </a:lnTo>
                      <a:lnTo>
                        <a:pt x="685" y="60"/>
                      </a:lnTo>
                      <a:lnTo>
                        <a:pt x="683" y="36"/>
                      </a:lnTo>
                      <a:lnTo>
                        <a:pt x="493" y="0"/>
                      </a:lnTo>
                      <a:lnTo>
                        <a:pt x="12" y="46"/>
                      </a:lnTo>
                      <a:lnTo>
                        <a:pt x="0" y="96"/>
                      </a:lnTo>
                      <a:lnTo>
                        <a:pt x="104" y="93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2" name="Freeform 100+"/>
                <p:cNvSpPr>
                  <a:spLocks/>
                </p:cNvSpPr>
                <p:nvPr/>
              </p:nvSpPr>
              <p:spPr bwMode="auto">
                <a:xfrm>
                  <a:off x="4697" y="1858"/>
                  <a:ext cx="169" cy="93"/>
                </a:xfrm>
                <a:custGeom>
                  <a:avLst/>
                  <a:gdLst>
                    <a:gd name="T0" fmla="*/ 0 w 338"/>
                    <a:gd name="T1" fmla="*/ 14 h 185"/>
                    <a:gd name="T2" fmla="*/ 162 w 338"/>
                    <a:gd name="T3" fmla="*/ 0 h 185"/>
                    <a:gd name="T4" fmla="*/ 169 w 338"/>
                    <a:gd name="T5" fmla="*/ 93 h 185"/>
                    <a:gd name="T6" fmla="*/ 1 w 338"/>
                    <a:gd name="T7" fmla="*/ 84 h 185"/>
                    <a:gd name="T8" fmla="*/ 0 w 338"/>
                    <a:gd name="T9" fmla="*/ 14 h 1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8" h="185">
                      <a:moveTo>
                        <a:pt x="0" y="27"/>
                      </a:moveTo>
                      <a:lnTo>
                        <a:pt x="323" y="0"/>
                      </a:lnTo>
                      <a:lnTo>
                        <a:pt x="338" y="185"/>
                      </a:lnTo>
                      <a:lnTo>
                        <a:pt x="2" y="16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3" name="Freeform 101"/>
                <p:cNvSpPr>
                  <a:spLocks/>
                </p:cNvSpPr>
                <p:nvPr/>
              </p:nvSpPr>
              <p:spPr bwMode="auto">
                <a:xfrm>
                  <a:off x="4857" y="1859"/>
                  <a:ext cx="56" cy="98"/>
                </a:xfrm>
                <a:custGeom>
                  <a:avLst/>
                  <a:gdLst>
                    <a:gd name="T0" fmla="*/ 0 w 113"/>
                    <a:gd name="T1" fmla="*/ 0 h 197"/>
                    <a:gd name="T2" fmla="*/ 0 w 113"/>
                    <a:gd name="T3" fmla="*/ 98 h 197"/>
                    <a:gd name="T4" fmla="*/ 56 w 113"/>
                    <a:gd name="T5" fmla="*/ 98 h 197"/>
                    <a:gd name="T6" fmla="*/ 56 w 113"/>
                    <a:gd name="T7" fmla="*/ 8 h 197"/>
                    <a:gd name="T8" fmla="*/ 0 w 113"/>
                    <a:gd name="T9" fmla="*/ 0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3" h="197">
                      <a:moveTo>
                        <a:pt x="0" y="0"/>
                      </a:moveTo>
                      <a:lnTo>
                        <a:pt x="0" y="197"/>
                      </a:lnTo>
                      <a:lnTo>
                        <a:pt x="113" y="197"/>
                      </a:lnTo>
                      <a:lnTo>
                        <a:pt x="113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4" name="Freeform 102+"/>
                <p:cNvSpPr>
                  <a:spLocks/>
                </p:cNvSpPr>
                <p:nvPr/>
              </p:nvSpPr>
              <p:spPr bwMode="auto">
                <a:xfrm>
                  <a:off x="4644" y="1608"/>
                  <a:ext cx="1" cy="0"/>
                </a:xfrm>
                <a:custGeom>
                  <a:avLst/>
                  <a:gdLst>
                    <a:gd name="T0" fmla="*/ 0 w 2"/>
                    <a:gd name="T1" fmla="*/ 0 w 2"/>
                    <a:gd name="T2" fmla="*/ 1 w 2"/>
                    <a:gd name="T3" fmla="*/ 0 w 2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5" name="Freeform 103"/>
                <p:cNvSpPr>
                  <a:spLocks/>
                </p:cNvSpPr>
                <p:nvPr/>
              </p:nvSpPr>
              <p:spPr bwMode="auto">
                <a:xfrm>
                  <a:off x="4419" y="1297"/>
                  <a:ext cx="919" cy="661"/>
                </a:xfrm>
                <a:custGeom>
                  <a:avLst/>
                  <a:gdLst>
                    <a:gd name="T0" fmla="*/ 919 w 1838"/>
                    <a:gd name="T1" fmla="*/ 660 h 1323"/>
                    <a:gd name="T2" fmla="*/ 919 w 1838"/>
                    <a:gd name="T3" fmla="*/ 193 h 1323"/>
                    <a:gd name="T4" fmla="*/ 777 w 1838"/>
                    <a:gd name="T5" fmla="*/ 49 h 1323"/>
                    <a:gd name="T6" fmla="*/ 550 w 1838"/>
                    <a:gd name="T7" fmla="*/ 122 h 1323"/>
                    <a:gd name="T8" fmla="*/ 494 w 1838"/>
                    <a:gd name="T9" fmla="*/ 85 h 1323"/>
                    <a:gd name="T10" fmla="*/ 495 w 1838"/>
                    <a:gd name="T11" fmla="*/ 36 h 1323"/>
                    <a:gd name="T12" fmla="*/ 447 w 1838"/>
                    <a:gd name="T13" fmla="*/ 0 h 1323"/>
                    <a:gd name="T14" fmla="*/ 447 w 1838"/>
                    <a:gd name="T15" fmla="*/ 0 h 1323"/>
                    <a:gd name="T16" fmla="*/ 262 w 1838"/>
                    <a:gd name="T17" fmla="*/ 75 h 1323"/>
                    <a:gd name="T18" fmla="*/ 262 w 1838"/>
                    <a:gd name="T19" fmla="*/ 265 h 1323"/>
                    <a:gd name="T20" fmla="*/ 185 w 1838"/>
                    <a:gd name="T21" fmla="*/ 237 h 1323"/>
                    <a:gd name="T22" fmla="*/ 0 w 1838"/>
                    <a:gd name="T23" fmla="*/ 297 h 1323"/>
                    <a:gd name="T24" fmla="*/ 0 w 1838"/>
                    <a:gd name="T25" fmla="*/ 645 h 1323"/>
                    <a:gd name="T26" fmla="*/ 24 w 1838"/>
                    <a:gd name="T27" fmla="*/ 645 h 1323"/>
                    <a:gd name="T28" fmla="*/ 24 w 1838"/>
                    <a:gd name="T29" fmla="*/ 309 h 1323"/>
                    <a:gd name="T30" fmla="*/ 180 w 1838"/>
                    <a:gd name="T31" fmla="*/ 263 h 1323"/>
                    <a:gd name="T32" fmla="*/ 180 w 1838"/>
                    <a:gd name="T33" fmla="*/ 322 h 1323"/>
                    <a:gd name="T34" fmla="*/ 223 w 1838"/>
                    <a:gd name="T35" fmla="*/ 311 h 1323"/>
                    <a:gd name="T36" fmla="*/ 223 w 1838"/>
                    <a:gd name="T37" fmla="*/ 661 h 1323"/>
                    <a:gd name="T38" fmla="*/ 265 w 1838"/>
                    <a:gd name="T39" fmla="*/ 661 h 1323"/>
                    <a:gd name="T40" fmla="*/ 265 w 1838"/>
                    <a:gd name="T41" fmla="*/ 661 h 1323"/>
                    <a:gd name="T42" fmla="*/ 284 w 1838"/>
                    <a:gd name="T43" fmla="*/ 661 h 1323"/>
                    <a:gd name="T44" fmla="*/ 284 w 1838"/>
                    <a:gd name="T45" fmla="*/ 574 h 1323"/>
                    <a:gd name="T46" fmla="*/ 235 w 1838"/>
                    <a:gd name="T47" fmla="*/ 572 h 1323"/>
                    <a:gd name="T48" fmla="*/ 235 w 1838"/>
                    <a:gd name="T49" fmla="*/ 559 h 1323"/>
                    <a:gd name="T50" fmla="*/ 471 w 1838"/>
                    <a:gd name="T51" fmla="*/ 536 h 1323"/>
                    <a:gd name="T52" fmla="*/ 572 w 1838"/>
                    <a:gd name="T53" fmla="*/ 558 h 1323"/>
                    <a:gd name="T54" fmla="*/ 572 w 1838"/>
                    <a:gd name="T55" fmla="*/ 540 h 1323"/>
                    <a:gd name="T56" fmla="*/ 494 w 1838"/>
                    <a:gd name="T57" fmla="*/ 522 h 1323"/>
                    <a:gd name="T58" fmla="*/ 494 w 1838"/>
                    <a:gd name="T59" fmla="*/ 168 h 1323"/>
                    <a:gd name="T60" fmla="*/ 775 w 1838"/>
                    <a:gd name="T61" fmla="*/ 78 h 1323"/>
                    <a:gd name="T62" fmla="*/ 775 w 1838"/>
                    <a:gd name="T63" fmla="*/ 661 h 1323"/>
                    <a:gd name="T64" fmla="*/ 919 w 1838"/>
                    <a:gd name="T65" fmla="*/ 660 h 132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838" h="1323">
                      <a:moveTo>
                        <a:pt x="1838" y="1320"/>
                      </a:moveTo>
                      <a:lnTo>
                        <a:pt x="1837" y="387"/>
                      </a:lnTo>
                      <a:lnTo>
                        <a:pt x="1553" y="98"/>
                      </a:lnTo>
                      <a:lnTo>
                        <a:pt x="1099" y="245"/>
                      </a:lnTo>
                      <a:lnTo>
                        <a:pt x="988" y="170"/>
                      </a:lnTo>
                      <a:lnTo>
                        <a:pt x="990" y="72"/>
                      </a:lnTo>
                      <a:lnTo>
                        <a:pt x="893" y="0"/>
                      </a:lnTo>
                      <a:lnTo>
                        <a:pt x="524" y="150"/>
                      </a:lnTo>
                      <a:lnTo>
                        <a:pt x="524" y="530"/>
                      </a:lnTo>
                      <a:lnTo>
                        <a:pt x="370" y="474"/>
                      </a:lnTo>
                      <a:lnTo>
                        <a:pt x="0" y="594"/>
                      </a:lnTo>
                      <a:lnTo>
                        <a:pt x="0" y="1290"/>
                      </a:lnTo>
                      <a:lnTo>
                        <a:pt x="48" y="1290"/>
                      </a:lnTo>
                      <a:lnTo>
                        <a:pt x="48" y="618"/>
                      </a:lnTo>
                      <a:lnTo>
                        <a:pt x="360" y="526"/>
                      </a:lnTo>
                      <a:lnTo>
                        <a:pt x="360" y="644"/>
                      </a:lnTo>
                      <a:lnTo>
                        <a:pt x="445" y="622"/>
                      </a:lnTo>
                      <a:lnTo>
                        <a:pt x="445" y="1322"/>
                      </a:lnTo>
                      <a:lnTo>
                        <a:pt x="530" y="1322"/>
                      </a:lnTo>
                      <a:lnTo>
                        <a:pt x="530" y="1323"/>
                      </a:lnTo>
                      <a:lnTo>
                        <a:pt x="568" y="1323"/>
                      </a:lnTo>
                      <a:lnTo>
                        <a:pt x="568" y="1148"/>
                      </a:lnTo>
                      <a:lnTo>
                        <a:pt x="469" y="1144"/>
                      </a:lnTo>
                      <a:lnTo>
                        <a:pt x="469" y="1119"/>
                      </a:lnTo>
                      <a:lnTo>
                        <a:pt x="942" y="1072"/>
                      </a:lnTo>
                      <a:lnTo>
                        <a:pt x="1143" y="1116"/>
                      </a:lnTo>
                      <a:lnTo>
                        <a:pt x="1144" y="1080"/>
                      </a:lnTo>
                      <a:lnTo>
                        <a:pt x="987" y="1044"/>
                      </a:lnTo>
                      <a:lnTo>
                        <a:pt x="988" y="336"/>
                      </a:lnTo>
                      <a:lnTo>
                        <a:pt x="1550" y="156"/>
                      </a:lnTo>
                      <a:lnTo>
                        <a:pt x="1550" y="1322"/>
                      </a:lnTo>
                      <a:lnTo>
                        <a:pt x="1838" y="1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6" name="Freeform 106"/>
                <p:cNvSpPr>
                  <a:spLocks/>
                </p:cNvSpPr>
                <p:nvPr/>
              </p:nvSpPr>
              <p:spPr bwMode="auto">
                <a:xfrm>
                  <a:off x="5093" y="1429"/>
                  <a:ext cx="64" cy="105"/>
                </a:xfrm>
                <a:custGeom>
                  <a:avLst/>
                  <a:gdLst>
                    <a:gd name="T0" fmla="*/ 64 w 129"/>
                    <a:gd name="T1" fmla="*/ 90 h 210"/>
                    <a:gd name="T2" fmla="*/ 64 w 129"/>
                    <a:gd name="T3" fmla="*/ 0 h 210"/>
                    <a:gd name="T4" fmla="*/ 0 w 129"/>
                    <a:gd name="T5" fmla="*/ 18 h 210"/>
                    <a:gd name="T6" fmla="*/ 0 w 129"/>
                    <a:gd name="T7" fmla="*/ 105 h 210"/>
                    <a:gd name="T8" fmla="*/ 64 w 129"/>
                    <a:gd name="T9" fmla="*/ 90 h 2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0">
                      <a:moveTo>
                        <a:pt x="129" y="179"/>
                      </a:moveTo>
                      <a:lnTo>
                        <a:pt x="129" y="0"/>
                      </a:lnTo>
                      <a:lnTo>
                        <a:pt x="0" y="36"/>
                      </a:lnTo>
                      <a:lnTo>
                        <a:pt x="0" y="210"/>
                      </a:lnTo>
                      <a:lnTo>
                        <a:pt x="129" y="1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7" name="Freeform 107"/>
                <p:cNvSpPr>
                  <a:spLocks/>
                </p:cNvSpPr>
                <p:nvPr/>
              </p:nvSpPr>
              <p:spPr bwMode="auto">
                <a:xfrm>
                  <a:off x="5016" y="1567"/>
                  <a:ext cx="58" cy="101"/>
                </a:xfrm>
                <a:custGeom>
                  <a:avLst/>
                  <a:gdLst>
                    <a:gd name="T0" fmla="*/ 0 w 118"/>
                    <a:gd name="T1" fmla="*/ 101 h 202"/>
                    <a:gd name="T2" fmla="*/ 58 w 118"/>
                    <a:gd name="T3" fmla="*/ 91 h 202"/>
                    <a:gd name="T4" fmla="*/ 58 w 118"/>
                    <a:gd name="T5" fmla="*/ 0 h 202"/>
                    <a:gd name="T6" fmla="*/ 0 w 118"/>
                    <a:gd name="T7" fmla="*/ 14 h 202"/>
                    <a:gd name="T8" fmla="*/ 0 w 118"/>
                    <a:gd name="T9" fmla="*/ 101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0" y="202"/>
                      </a:moveTo>
                      <a:lnTo>
                        <a:pt x="118" y="181"/>
                      </a:lnTo>
                      <a:lnTo>
                        <a:pt x="118" y="0"/>
                      </a:lnTo>
                      <a:lnTo>
                        <a:pt x="0" y="27"/>
                      </a:lnTo>
                      <a:lnTo>
                        <a:pt x="0" y="2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8" name="Freeform 108"/>
                <p:cNvSpPr>
                  <a:spLocks/>
                </p:cNvSpPr>
                <p:nvPr/>
              </p:nvSpPr>
              <p:spPr bwMode="auto">
                <a:xfrm>
                  <a:off x="4942" y="1695"/>
                  <a:ext cx="55" cy="94"/>
                </a:xfrm>
                <a:custGeom>
                  <a:avLst/>
                  <a:gdLst>
                    <a:gd name="T0" fmla="*/ 0 w 111"/>
                    <a:gd name="T1" fmla="*/ 10 h 186"/>
                    <a:gd name="T2" fmla="*/ 0 w 111"/>
                    <a:gd name="T3" fmla="*/ 94 h 186"/>
                    <a:gd name="T4" fmla="*/ 55 w 111"/>
                    <a:gd name="T5" fmla="*/ 87 h 186"/>
                    <a:gd name="T6" fmla="*/ 55 w 111"/>
                    <a:gd name="T7" fmla="*/ 0 h 186"/>
                    <a:gd name="T8" fmla="*/ 0 w 111"/>
                    <a:gd name="T9" fmla="*/ 10 h 1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86">
                      <a:moveTo>
                        <a:pt x="0" y="19"/>
                      </a:moveTo>
                      <a:lnTo>
                        <a:pt x="0" y="186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9" name="Freeform 109"/>
                <p:cNvSpPr>
                  <a:spLocks/>
                </p:cNvSpPr>
                <p:nvPr/>
              </p:nvSpPr>
              <p:spPr bwMode="auto">
                <a:xfrm>
                  <a:off x="5093" y="1666"/>
                  <a:ext cx="64" cy="104"/>
                </a:xfrm>
                <a:custGeom>
                  <a:avLst/>
                  <a:gdLst>
                    <a:gd name="T0" fmla="*/ 0 w 129"/>
                    <a:gd name="T1" fmla="*/ 104 h 207"/>
                    <a:gd name="T2" fmla="*/ 64 w 129"/>
                    <a:gd name="T3" fmla="*/ 96 h 207"/>
                    <a:gd name="T4" fmla="*/ 64 w 129"/>
                    <a:gd name="T5" fmla="*/ 0 h 207"/>
                    <a:gd name="T6" fmla="*/ 0 w 129"/>
                    <a:gd name="T7" fmla="*/ 12 h 207"/>
                    <a:gd name="T8" fmla="*/ 0 w 129"/>
                    <a:gd name="T9" fmla="*/ 104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07">
                      <a:moveTo>
                        <a:pt x="0" y="207"/>
                      </a:moveTo>
                      <a:lnTo>
                        <a:pt x="129" y="191"/>
                      </a:lnTo>
                      <a:lnTo>
                        <a:pt x="129" y="0"/>
                      </a:lnTo>
                      <a:lnTo>
                        <a:pt x="0" y="23"/>
                      </a:lnTo>
                      <a:lnTo>
                        <a:pt x="0" y="20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0" name="Freeform 110"/>
                <p:cNvSpPr>
                  <a:spLocks/>
                </p:cNvSpPr>
                <p:nvPr/>
              </p:nvSpPr>
              <p:spPr bwMode="auto">
                <a:xfrm>
                  <a:off x="5016" y="1452"/>
                  <a:ext cx="58" cy="101"/>
                </a:xfrm>
                <a:custGeom>
                  <a:avLst/>
                  <a:gdLst>
                    <a:gd name="T0" fmla="*/ 58 w 118"/>
                    <a:gd name="T1" fmla="*/ 87 h 202"/>
                    <a:gd name="T2" fmla="*/ 58 w 118"/>
                    <a:gd name="T3" fmla="*/ 0 h 202"/>
                    <a:gd name="T4" fmla="*/ 0 w 118"/>
                    <a:gd name="T5" fmla="*/ 17 h 202"/>
                    <a:gd name="T6" fmla="*/ 0 w 118"/>
                    <a:gd name="T7" fmla="*/ 101 h 202"/>
                    <a:gd name="T8" fmla="*/ 58 w 118"/>
                    <a:gd name="T9" fmla="*/ 87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118" y="173"/>
                      </a:moveTo>
                      <a:lnTo>
                        <a:pt x="118" y="0"/>
                      </a:lnTo>
                      <a:lnTo>
                        <a:pt x="0" y="34"/>
                      </a:lnTo>
                      <a:lnTo>
                        <a:pt x="0" y="202"/>
                      </a:lnTo>
                      <a:lnTo>
                        <a:pt x="118" y="1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1" name="Freeform 111"/>
                <p:cNvSpPr>
                  <a:spLocks/>
                </p:cNvSpPr>
                <p:nvPr/>
              </p:nvSpPr>
              <p:spPr bwMode="auto">
                <a:xfrm>
                  <a:off x="5093" y="1547"/>
                  <a:ext cx="64" cy="107"/>
                </a:xfrm>
                <a:custGeom>
                  <a:avLst/>
                  <a:gdLst>
                    <a:gd name="T0" fmla="*/ 0 w 129"/>
                    <a:gd name="T1" fmla="*/ 16 h 214"/>
                    <a:gd name="T2" fmla="*/ 0 w 129"/>
                    <a:gd name="T3" fmla="*/ 107 h 214"/>
                    <a:gd name="T4" fmla="*/ 64 w 129"/>
                    <a:gd name="T5" fmla="*/ 95 h 214"/>
                    <a:gd name="T6" fmla="*/ 64 w 129"/>
                    <a:gd name="T7" fmla="*/ 0 h 214"/>
                    <a:gd name="T8" fmla="*/ 0 w 129"/>
                    <a:gd name="T9" fmla="*/ 16 h 2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4">
                      <a:moveTo>
                        <a:pt x="0" y="32"/>
                      </a:moveTo>
                      <a:lnTo>
                        <a:pt x="0" y="214"/>
                      </a:lnTo>
                      <a:lnTo>
                        <a:pt x="129" y="189"/>
                      </a:lnTo>
                      <a:lnTo>
                        <a:pt x="129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2" name="Freeform 112"/>
                <p:cNvSpPr>
                  <a:spLocks/>
                </p:cNvSpPr>
                <p:nvPr/>
              </p:nvSpPr>
              <p:spPr bwMode="auto">
                <a:xfrm>
                  <a:off x="5016" y="1681"/>
                  <a:ext cx="58" cy="98"/>
                </a:xfrm>
                <a:custGeom>
                  <a:avLst/>
                  <a:gdLst>
                    <a:gd name="T0" fmla="*/ 0 w 118"/>
                    <a:gd name="T1" fmla="*/ 11 h 196"/>
                    <a:gd name="T2" fmla="*/ 0 w 118"/>
                    <a:gd name="T3" fmla="*/ 98 h 196"/>
                    <a:gd name="T4" fmla="*/ 58 w 118"/>
                    <a:gd name="T5" fmla="*/ 91 h 196"/>
                    <a:gd name="T6" fmla="*/ 58 w 118"/>
                    <a:gd name="T7" fmla="*/ 0 h 196"/>
                    <a:gd name="T8" fmla="*/ 0 w 118"/>
                    <a:gd name="T9" fmla="*/ 11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6">
                      <a:moveTo>
                        <a:pt x="0" y="21"/>
                      </a:moveTo>
                      <a:lnTo>
                        <a:pt x="0" y="196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3" name="Freeform 113"/>
                <p:cNvSpPr>
                  <a:spLocks/>
                </p:cNvSpPr>
                <p:nvPr/>
              </p:nvSpPr>
              <p:spPr bwMode="auto">
                <a:xfrm>
                  <a:off x="5093" y="1793"/>
                  <a:ext cx="64" cy="98"/>
                </a:xfrm>
                <a:custGeom>
                  <a:avLst/>
                  <a:gdLst>
                    <a:gd name="T0" fmla="*/ 0 w 129"/>
                    <a:gd name="T1" fmla="*/ 98 h 196"/>
                    <a:gd name="T2" fmla="*/ 64 w 129"/>
                    <a:gd name="T3" fmla="*/ 96 h 196"/>
                    <a:gd name="T4" fmla="*/ 64 w 129"/>
                    <a:gd name="T5" fmla="*/ 0 h 196"/>
                    <a:gd name="T6" fmla="*/ 0 w 129"/>
                    <a:gd name="T7" fmla="*/ 6 h 196"/>
                    <a:gd name="T8" fmla="*/ 0 w 129"/>
                    <a:gd name="T9" fmla="*/ 98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196">
                      <a:moveTo>
                        <a:pt x="0" y="196"/>
                      </a:moveTo>
                      <a:lnTo>
                        <a:pt x="129" y="192"/>
                      </a:lnTo>
                      <a:lnTo>
                        <a:pt x="129" y="0"/>
                      </a:lnTo>
                      <a:lnTo>
                        <a:pt x="0" y="12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4" name="Freeform 114"/>
                <p:cNvSpPr>
                  <a:spLocks/>
                </p:cNvSpPr>
                <p:nvPr/>
              </p:nvSpPr>
              <p:spPr bwMode="auto">
                <a:xfrm>
                  <a:off x="5016" y="1800"/>
                  <a:ext cx="58" cy="96"/>
                </a:xfrm>
                <a:custGeom>
                  <a:avLst/>
                  <a:gdLst>
                    <a:gd name="T0" fmla="*/ 0 w 118"/>
                    <a:gd name="T1" fmla="*/ 6 h 192"/>
                    <a:gd name="T2" fmla="*/ 0 w 118"/>
                    <a:gd name="T3" fmla="*/ 96 h 192"/>
                    <a:gd name="T4" fmla="*/ 58 w 118"/>
                    <a:gd name="T5" fmla="*/ 91 h 192"/>
                    <a:gd name="T6" fmla="*/ 58 w 118"/>
                    <a:gd name="T7" fmla="*/ 0 h 192"/>
                    <a:gd name="T8" fmla="*/ 0 w 118"/>
                    <a:gd name="T9" fmla="*/ 6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2">
                      <a:moveTo>
                        <a:pt x="0" y="12"/>
                      </a:moveTo>
                      <a:lnTo>
                        <a:pt x="0" y="192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5" name="Freeform 115"/>
                <p:cNvSpPr>
                  <a:spLocks/>
                </p:cNvSpPr>
                <p:nvPr/>
              </p:nvSpPr>
              <p:spPr bwMode="auto">
                <a:xfrm>
                  <a:off x="4942" y="1473"/>
                  <a:ext cx="55" cy="98"/>
                </a:xfrm>
                <a:custGeom>
                  <a:avLst/>
                  <a:gdLst>
                    <a:gd name="T0" fmla="*/ 55 w 111"/>
                    <a:gd name="T1" fmla="*/ 0 h 196"/>
                    <a:gd name="T2" fmla="*/ 0 w 111"/>
                    <a:gd name="T3" fmla="*/ 16 h 196"/>
                    <a:gd name="T4" fmla="*/ 0 w 111"/>
                    <a:gd name="T5" fmla="*/ 98 h 196"/>
                    <a:gd name="T6" fmla="*/ 55 w 111"/>
                    <a:gd name="T7" fmla="*/ 84 h 196"/>
                    <a:gd name="T8" fmla="*/ 55 w 111"/>
                    <a:gd name="T9" fmla="*/ 0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6">
                      <a:moveTo>
                        <a:pt x="111" y="0"/>
                      </a:moveTo>
                      <a:lnTo>
                        <a:pt x="0" y="31"/>
                      </a:lnTo>
                      <a:lnTo>
                        <a:pt x="0" y="196"/>
                      </a:lnTo>
                      <a:lnTo>
                        <a:pt x="111" y="168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6" name="Freeform 116"/>
                <p:cNvSpPr>
                  <a:spLocks/>
                </p:cNvSpPr>
                <p:nvPr/>
              </p:nvSpPr>
              <p:spPr bwMode="auto">
                <a:xfrm>
                  <a:off x="4942" y="1585"/>
                  <a:ext cx="55" cy="97"/>
                </a:xfrm>
                <a:custGeom>
                  <a:avLst/>
                  <a:gdLst>
                    <a:gd name="T0" fmla="*/ 55 w 111"/>
                    <a:gd name="T1" fmla="*/ 0 h 193"/>
                    <a:gd name="T2" fmla="*/ 0 w 111"/>
                    <a:gd name="T3" fmla="*/ 13 h 193"/>
                    <a:gd name="T4" fmla="*/ 0 w 111"/>
                    <a:gd name="T5" fmla="*/ 97 h 193"/>
                    <a:gd name="T6" fmla="*/ 55 w 111"/>
                    <a:gd name="T7" fmla="*/ 86 h 193"/>
                    <a:gd name="T8" fmla="*/ 55 w 111"/>
                    <a:gd name="T9" fmla="*/ 0 h 1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3">
                      <a:moveTo>
                        <a:pt x="111" y="0"/>
                      </a:moveTo>
                      <a:lnTo>
                        <a:pt x="0" y="26"/>
                      </a:lnTo>
                      <a:lnTo>
                        <a:pt x="0" y="193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7" name="Freeform 117"/>
                <p:cNvSpPr>
                  <a:spLocks/>
                </p:cNvSpPr>
                <p:nvPr/>
              </p:nvSpPr>
              <p:spPr bwMode="auto">
                <a:xfrm>
                  <a:off x="4517" y="1772"/>
                  <a:ext cx="39" cy="68"/>
                </a:xfrm>
                <a:custGeom>
                  <a:avLst/>
                  <a:gdLst>
                    <a:gd name="T0" fmla="*/ 0 w 77"/>
                    <a:gd name="T1" fmla="*/ 6 h 136"/>
                    <a:gd name="T2" fmla="*/ 0 w 77"/>
                    <a:gd name="T3" fmla="*/ 68 h 136"/>
                    <a:gd name="T4" fmla="*/ 39 w 77"/>
                    <a:gd name="T5" fmla="*/ 64 h 136"/>
                    <a:gd name="T6" fmla="*/ 39 w 77"/>
                    <a:gd name="T7" fmla="*/ 0 h 136"/>
                    <a:gd name="T8" fmla="*/ 0 w 77"/>
                    <a:gd name="T9" fmla="*/ 6 h 1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6">
                      <a:moveTo>
                        <a:pt x="0" y="12"/>
                      </a:moveTo>
                      <a:lnTo>
                        <a:pt x="0" y="136"/>
                      </a:lnTo>
                      <a:lnTo>
                        <a:pt x="77" y="127"/>
                      </a:lnTo>
                      <a:lnTo>
                        <a:pt x="77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8" name="Freeform 118"/>
                <p:cNvSpPr>
                  <a:spLocks/>
                </p:cNvSpPr>
                <p:nvPr/>
              </p:nvSpPr>
              <p:spPr bwMode="auto">
                <a:xfrm>
                  <a:off x="4570" y="1675"/>
                  <a:ext cx="39" cy="76"/>
                </a:xfrm>
                <a:custGeom>
                  <a:avLst/>
                  <a:gdLst>
                    <a:gd name="T0" fmla="*/ 0 w 77"/>
                    <a:gd name="T1" fmla="*/ 76 h 152"/>
                    <a:gd name="T2" fmla="*/ 39 w 77"/>
                    <a:gd name="T3" fmla="*/ 70 h 152"/>
                    <a:gd name="T4" fmla="*/ 39 w 77"/>
                    <a:gd name="T5" fmla="*/ 0 h 152"/>
                    <a:gd name="T6" fmla="*/ 0 w 77"/>
                    <a:gd name="T7" fmla="*/ 10 h 152"/>
                    <a:gd name="T8" fmla="*/ 0 w 77"/>
                    <a:gd name="T9" fmla="*/ 76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52">
                      <a:moveTo>
                        <a:pt x="0" y="152"/>
                      </a:moveTo>
                      <a:lnTo>
                        <a:pt x="77" y="139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9" name="Freeform 119"/>
                <p:cNvSpPr>
                  <a:spLocks/>
                </p:cNvSpPr>
                <p:nvPr/>
              </p:nvSpPr>
              <p:spPr bwMode="auto">
                <a:xfrm>
                  <a:off x="4517" y="1687"/>
                  <a:ext cx="39" cy="75"/>
                </a:xfrm>
                <a:custGeom>
                  <a:avLst/>
                  <a:gdLst>
                    <a:gd name="T0" fmla="*/ 0 w 77"/>
                    <a:gd name="T1" fmla="*/ 75 h 149"/>
                    <a:gd name="T2" fmla="*/ 39 w 77"/>
                    <a:gd name="T3" fmla="*/ 67 h 149"/>
                    <a:gd name="T4" fmla="*/ 39 w 77"/>
                    <a:gd name="T5" fmla="*/ 0 h 149"/>
                    <a:gd name="T6" fmla="*/ 0 w 77"/>
                    <a:gd name="T7" fmla="*/ 10 h 149"/>
                    <a:gd name="T8" fmla="*/ 0 w 77"/>
                    <a:gd name="T9" fmla="*/ 75 h 1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9">
                      <a:moveTo>
                        <a:pt x="0" y="149"/>
                      </a:moveTo>
                      <a:lnTo>
                        <a:pt x="77" y="134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0" name="Freeform 120"/>
                <p:cNvSpPr>
                  <a:spLocks/>
                </p:cNvSpPr>
                <p:nvPr/>
              </p:nvSpPr>
              <p:spPr bwMode="auto">
                <a:xfrm>
                  <a:off x="4517" y="1854"/>
                  <a:ext cx="39" cy="66"/>
                </a:xfrm>
                <a:custGeom>
                  <a:avLst/>
                  <a:gdLst>
                    <a:gd name="T0" fmla="*/ 0 w 77"/>
                    <a:gd name="T1" fmla="*/ 5 h 131"/>
                    <a:gd name="T2" fmla="*/ 0 w 77"/>
                    <a:gd name="T3" fmla="*/ 66 h 131"/>
                    <a:gd name="T4" fmla="*/ 39 w 77"/>
                    <a:gd name="T5" fmla="*/ 63 h 131"/>
                    <a:gd name="T6" fmla="*/ 39 w 77"/>
                    <a:gd name="T7" fmla="*/ 0 h 131"/>
                    <a:gd name="T8" fmla="*/ 0 w 77"/>
                    <a:gd name="T9" fmla="*/ 5 h 1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1">
                      <a:moveTo>
                        <a:pt x="0" y="9"/>
                      </a:moveTo>
                      <a:lnTo>
                        <a:pt x="0" y="131"/>
                      </a:lnTo>
                      <a:lnTo>
                        <a:pt x="77" y="125"/>
                      </a:lnTo>
                      <a:lnTo>
                        <a:pt x="77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1" name="Freeform 121"/>
                <p:cNvSpPr>
                  <a:spLocks/>
                </p:cNvSpPr>
                <p:nvPr/>
              </p:nvSpPr>
              <p:spPr bwMode="auto">
                <a:xfrm>
                  <a:off x="4570" y="1763"/>
                  <a:ext cx="39" cy="71"/>
                </a:xfrm>
                <a:custGeom>
                  <a:avLst/>
                  <a:gdLst>
                    <a:gd name="T0" fmla="*/ 0 w 77"/>
                    <a:gd name="T1" fmla="*/ 71 h 141"/>
                    <a:gd name="T2" fmla="*/ 39 w 77"/>
                    <a:gd name="T3" fmla="*/ 66 h 141"/>
                    <a:gd name="T4" fmla="*/ 39 w 77"/>
                    <a:gd name="T5" fmla="*/ 0 h 141"/>
                    <a:gd name="T6" fmla="*/ 0 w 77"/>
                    <a:gd name="T7" fmla="*/ 6 h 141"/>
                    <a:gd name="T8" fmla="*/ 0 w 77"/>
                    <a:gd name="T9" fmla="*/ 71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0" y="141"/>
                      </a:moveTo>
                      <a:lnTo>
                        <a:pt x="77" y="132"/>
                      </a:lnTo>
                      <a:lnTo>
                        <a:pt x="77" y="0"/>
                      </a:lnTo>
                      <a:lnTo>
                        <a:pt x="0" y="12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2" name="Freeform 122"/>
                <p:cNvSpPr>
                  <a:spLocks/>
                </p:cNvSpPr>
                <p:nvPr/>
              </p:nvSpPr>
              <p:spPr bwMode="auto">
                <a:xfrm>
                  <a:off x="4465" y="1781"/>
                  <a:ext cx="39" cy="65"/>
                </a:xfrm>
                <a:custGeom>
                  <a:avLst/>
                  <a:gdLst>
                    <a:gd name="T0" fmla="*/ 39 w 77"/>
                    <a:gd name="T1" fmla="*/ 0 h 130"/>
                    <a:gd name="T2" fmla="*/ 0 w 77"/>
                    <a:gd name="T3" fmla="*/ 7 h 130"/>
                    <a:gd name="T4" fmla="*/ 0 w 77"/>
                    <a:gd name="T5" fmla="*/ 65 h 130"/>
                    <a:gd name="T6" fmla="*/ 39 w 77"/>
                    <a:gd name="T7" fmla="*/ 61 h 130"/>
                    <a:gd name="T8" fmla="*/ 39 w 77"/>
                    <a:gd name="T9" fmla="*/ 0 h 1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0">
                      <a:moveTo>
                        <a:pt x="77" y="0"/>
                      </a:moveTo>
                      <a:lnTo>
                        <a:pt x="0" y="13"/>
                      </a:lnTo>
                      <a:lnTo>
                        <a:pt x="0" y="130"/>
                      </a:lnTo>
                      <a:lnTo>
                        <a:pt x="77" y="12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3" name="Freeform 123"/>
                <p:cNvSpPr>
                  <a:spLocks/>
                </p:cNvSpPr>
                <p:nvPr/>
              </p:nvSpPr>
              <p:spPr bwMode="auto">
                <a:xfrm>
                  <a:off x="4517" y="1605"/>
                  <a:ext cx="39" cy="70"/>
                </a:xfrm>
                <a:custGeom>
                  <a:avLst/>
                  <a:gdLst>
                    <a:gd name="T0" fmla="*/ 39 w 77"/>
                    <a:gd name="T1" fmla="*/ 60 h 139"/>
                    <a:gd name="T2" fmla="*/ 39 w 77"/>
                    <a:gd name="T3" fmla="*/ 0 h 139"/>
                    <a:gd name="T4" fmla="*/ 0 w 77"/>
                    <a:gd name="T5" fmla="*/ 10 h 139"/>
                    <a:gd name="T6" fmla="*/ 0 w 77"/>
                    <a:gd name="T7" fmla="*/ 70 h 139"/>
                    <a:gd name="T8" fmla="*/ 39 w 77"/>
                    <a:gd name="T9" fmla="*/ 60 h 1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9">
                      <a:moveTo>
                        <a:pt x="77" y="120"/>
                      </a:move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39"/>
                      </a:lnTo>
                      <a:lnTo>
                        <a:pt x="77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4" name="Freeform 124"/>
                <p:cNvSpPr>
                  <a:spLocks/>
                </p:cNvSpPr>
                <p:nvPr/>
              </p:nvSpPr>
              <p:spPr bwMode="auto">
                <a:xfrm>
                  <a:off x="4465" y="1618"/>
                  <a:ext cx="39" cy="70"/>
                </a:xfrm>
                <a:custGeom>
                  <a:avLst/>
                  <a:gdLst>
                    <a:gd name="T0" fmla="*/ 39 w 77"/>
                    <a:gd name="T1" fmla="*/ 0 h 141"/>
                    <a:gd name="T2" fmla="*/ 0 w 77"/>
                    <a:gd name="T3" fmla="*/ 10 h 141"/>
                    <a:gd name="T4" fmla="*/ 0 w 77"/>
                    <a:gd name="T5" fmla="*/ 70 h 141"/>
                    <a:gd name="T6" fmla="*/ 39 w 77"/>
                    <a:gd name="T7" fmla="*/ 60 h 141"/>
                    <a:gd name="T8" fmla="*/ 39 w 77"/>
                    <a:gd name="T9" fmla="*/ 0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77" y="0"/>
                      </a:moveTo>
                      <a:lnTo>
                        <a:pt x="0" y="21"/>
                      </a:lnTo>
                      <a:lnTo>
                        <a:pt x="0" y="141"/>
                      </a:lnTo>
                      <a:lnTo>
                        <a:pt x="77" y="12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5" name="Freeform 125"/>
                <p:cNvSpPr>
                  <a:spLocks/>
                </p:cNvSpPr>
                <p:nvPr/>
              </p:nvSpPr>
              <p:spPr bwMode="auto">
                <a:xfrm>
                  <a:off x="4465" y="1699"/>
                  <a:ext cx="39" cy="72"/>
                </a:xfrm>
                <a:custGeom>
                  <a:avLst/>
                  <a:gdLst>
                    <a:gd name="T0" fmla="*/ 39 w 77"/>
                    <a:gd name="T1" fmla="*/ 0 h 145"/>
                    <a:gd name="T2" fmla="*/ 0 w 77"/>
                    <a:gd name="T3" fmla="*/ 9 h 145"/>
                    <a:gd name="T4" fmla="*/ 0 w 77"/>
                    <a:gd name="T5" fmla="*/ 72 h 145"/>
                    <a:gd name="T6" fmla="*/ 39 w 77"/>
                    <a:gd name="T7" fmla="*/ 65 h 145"/>
                    <a:gd name="T8" fmla="*/ 39 w 77"/>
                    <a:gd name="T9" fmla="*/ 0 h 1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5">
                      <a:moveTo>
                        <a:pt x="77" y="0"/>
                      </a:moveTo>
                      <a:lnTo>
                        <a:pt x="0" y="19"/>
                      </a:lnTo>
                      <a:lnTo>
                        <a:pt x="0" y="145"/>
                      </a:lnTo>
                      <a:lnTo>
                        <a:pt x="77" y="13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6" name="Freeform 126"/>
                <p:cNvSpPr>
                  <a:spLocks/>
                </p:cNvSpPr>
                <p:nvPr/>
              </p:nvSpPr>
              <p:spPr bwMode="auto">
                <a:xfrm>
                  <a:off x="4570" y="1849"/>
                  <a:ext cx="39" cy="68"/>
                </a:xfrm>
                <a:custGeom>
                  <a:avLst/>
                  <a:gdLst>
                    <a:gd name="T0" fmla="*/ 0 w 77"/>
                    <a:gd name="T1" fmla="*/ 4 h 135"/>
                    <a:gd name="T2" fmla="*/ 0 w 77"/>
                    <a:gd name="T3" fmla="*/ 68 h 135"/>
                    <a:gd name="T4" fmla="*/ 39 w 77"/>
                    <a:gd name="T5" fmla="*/ 65 h 135"/>
                    <a:gd name="T6" fmla="*/ 39 w 77"/>
                    <a:gd name="T7" fmla="*/ 0 h 135"/>
                    <a:gd name="T8" fmla="*/ 0 w 77"/>
                    <a:gd name="T9" fmla="*/ 4 h 1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5">
                      <a:moveTo>
                        <a:pt x="0" y="8"/>
                      </a:moveTo>
                      <a:lnTo>
                        <a:pt x="0" y="135"/>
                      </a:lnTo>
                      <a:lnTo>
                        <a:pt x="77" y="130"/>
                      </a:lnTo>
                      <a:lnTo>
                        <a:pt x="77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7" name="Freeform 127"/>
                <p:cNvSpPr>
                  <a:spLocks/>
                </p:cNvSpPr>
                <p:nvPr/>
              </p:nvSpPr>
              <p:spPr bwMode="auto">
                <a:xfrm>
                  <a:off x="4465" y="1859"/>
                  <a:ext cx="39" cy="64"/>
                </a:xfrm>
                <a:custGeom>
                  <a:avLst/>
                  <a:gdLst>
                    <a:gd name="T0" fmla="*/ 0 w 77"/>
                    <a:gd name="T1" fmla="*/ 64 h 127"/>
                    <a:gd name="T2" fmla="*/ 39 w 77"/>
                    <a:gd name="T3" fmla="*/ 61 h 127"/>
                    <a:gd name="T4" fmla="*/ 39 w 77"/>
                    <a:gd name="T5" fmla="*/ 0 h 127"/>
                    <a:gd name="T6" fmla="*/ 0 w 77"/>
                    <a:gd name="T7" fmla="*/ 4 h 127"/>
                    <a:gd name="T8" fmla="*/ 0 w 77"/>
                    <a:gd name="T9" fmla="*/ 64 h 1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27">
                      <a:moveTo>
                        <a:pt x="0" y="127"/>
                      </a:moveTo>
                      <a:lnTo>
                        <a:pt x="77" y="122"/>
                      </a:lnTo>
                      <a:lnTo>
                        <a:pt x="77" y="0"/>
                      </a:lnTo>
                      <a:lnTo>
                        <a:pt x="0" y="8"/>
                      </a:lnTo>
                      <a:lnTo>
                        <a:pt x="0" y="1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8" name="Freeform 128"/>
                <p:cNvSpPr>
                  <a:spLocks/>
                </p:cNvSpPr>
                <p:nvPr/>
              </p:nvSpPr>
              <p:spPr bwMode="auto">
                <a:xfrm>
                  <a:off x="4415" y="1941"/>
                  <a:ext cx="923" cy="27"/>
                </a:xfrm>
                <a:custGeom>
                  <a:avLst/>
                  <a:gdLst>
                    <a:gd name="T0" fmla="*/ 923 w 1845"/>
                    <a:gd name="T1" fmla="*/ 27 h 55"/>
                    <a:gd name="T2" fmla="*/ 923 w 1845"/>
                    <a:gd name="T3" fmla="*/ 0 h 55"/>
                    <a:gd name="T4" fmla="*/ 11 w 1845"/>
                    <a:gd name="T5" fmla="*/ 0 h 55"/>
                    <a:gd name="T6" fmla="*/ 0 w 1845"/>
                    <a:gd name="T7" fmla="*/ 27 h 55"/>
                    <a:gd name="T8" fmla="*/ 923 w 1845"/>
                    <a:gd name="T9" fmla="*/ 27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5">
                      <a:moveTo>
                        <a:pt x="1845" y="55"/>
                      </a:moveTo>
                      <a:lnTo>
                        <a:pt x="1845" y="0"/>
                      </a:lnTo>
                      <a:lnTo>
                        <a:pt x="22" y="0"/>
                      </a:lnTo>
                      <a:lnTo>
                        <a:pt x="0" y="55"/>
                      </a:lnTo>
                      <a:lnTo>
                        <a:pt x="1845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49" name="Freeform 130+"/>
                <p:cNvSpPr>
                  <a:spLocks/>
                </p:cNvSpPr>
                <p:nvPr/>
              </p:nvSpPr>
              <p:spPr bwMode="auto">
                <a:xfrm>
                  <a:off x="4703" y="1328"/>
                  <a:ext cx="154" cy="505"/>
                </a:xfrm>
                <a:custGeom>
                  <a:avLst/>
                  <a:gdLst>
                    <a:gd name="T0" fmla="*/ 154 w 306"/>
                    <a:gd name="T1" fmla="*/ 0 h 1011"/>
                    <a:gd name="T2" fmla="*/ 0 w 306"/>
                    <a:gd name="T3" fmla="*/ 59 h 1011"/>
                    <a:gd name="T4" fmla="*/ 0 w 306"/>
                    <a:gd name="T5" fmla="*/ 235 h 1011"/>
                    <a:gd name="T6" fmla="*/ 24 w 306"/>
                    <a:gd name="T7" fmla="*/ 258 h 1011"/>
                    <a:gd name="T8" fmla="*/ 24 w 306"/>
                    <a:gd name="T9" fmla="*/ 505 h 1011"/>
                    <a:gd name="T10" fmla="*/ 154 w 306"/>
                    <a:gd name="T11" fmla="*/ 491 h 1011"/>
                    <a:gd name="T12" fmla="*/ 154 w 306"/>
                    <a:gd name="T13" fmla="*/ 0 h 10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06" h="1011">
                      <a:moveTo>
                        <a:pt x="306" y="0"/>
                      </a:moveTo>
                      <a:lnTo>
                        <a:pt x="0" y="119"/>
                      </a:lnTo>
                      <a:lnTo>
                        <a:pt x="0" y="471"/>
                      </a:lnTo>
                      <a:lnTo>
                        <a:pt x="47" y="517"/>
                      </a:lnTo>
                      <a:lnTo>
                        <a:pt x="47" y="1011"/>
                      </a:lnTo>
                      <a:lnTo>
                        <a:pt x="306" y="982"/>
                      </a:lnTo>
                      <a:lnTo>
                        <a:pt x="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0" name="Freeform 131"/>
                <p:cNvSpPr>
                  <a:spLocks/>
                </p:cNvSpPr>
                <p:nvPr/>
              </p:nvSpPr>
              <p:spPr bwMode="auto">
                <a:xfrm>
                  <a:off x="4703" y="1563"/>
                  <a:ext cx="24" cy="273"/>
                </a:xfrm>
                <a:custGeom>
                  <a:avLst/>
                  <a:gdLst>
                    <a:gd name="T0" fmla="*/ 0 w 47"/>
                    <a:gd name="T1" fmla="*/ 0 h 546"/>
                    <a:gd name="T2" fmla="*/ 0 w 47"/>
                    <a:gd name="T3" fmla="*/ 273 h 546"/>
                    <a:gd name="T4" fmla="*/ 24 w 47"/>
                    <a:gd name="T5" fmla="*/ 270 h 546"/>
                    <a:gd name="T6" fmla="*/ 24 w 47"/>
                    <a:gd name="T7" fmla="*/ 23 h 546"/>
                    <a:gd name="T8" fmla="*/ 0 w 47"/>
                    <a:gd name="T9" fmla="*/ 0 h 5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7" h="546">
                      <a:moveTo>
                        <a:pt x="0" y="0"/>
                      </a:moveTo>
                      <a:lnTo>
                        <a:pt x="0" y="546"/>
                      </a:lnTo>
                      <a:lnTo>
                        <a:pt x="47" y="540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1" name="Freeform 132"/>
                <p:cNvSpPr>
                  <a:spLocks/>
                </p:cNvSpPr>
                <p:nvPr/>
              </p:nvSpPr>
              <p:spPr bwMode="auto">
                <a:xfrm>
                  <a:off x="4720" y="1866"/>
                  <a:ext cx="53" cy="85"/>
                </a:xfrm>
                <a:custGeom>
                  <a:avLst/>
                  <a:gdLst>
                    <a:gd name="T0" fmla="*/ 0 w 107"/>
                    <a:gd name="T1" fmla="*/ 4 h 170"/>
                    <a:gd name="T2" fmla="*/ 0 w 107"/>
                    <a:gd name="T3" fmla="*/ 85 h 170"/>
                    <a:gd name="T4" fmla="*/ 53 w 107"/>
                    <a:gd name="T5" fmla="*/ 82 h 170"/>
                    <a:gd name="T6" fmla="*/ 53 w 107"/>
                    <a:gd name="T7" fmla="*/ 0 h 170"/>
                    <a:gd name="T8" fmla="*/ 0 w 107"/>
                    <a:gd name="T9" fmla="*/ 4 h 1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7" h="170">
                      <a:moveTo>
                        <a:pt x="0" y="7"/>
                      </a:moveTo>
                      <a:lnTo>
                        <a:pt x="0" y="170"/>
                      </a:lnTo>
                      <a:lnTo>
                        <a:pt x="107" y="163"/>
                      </a:lnTo>
                      <a:lnTo>
                        <a:pt x="107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2" name="Freeform 133"/>
                <p:cNvSpPr>
                  <a:spLocks/>
                </p:cNvSpPr>
                <p:nvPr/>
              </p:nvSpPr>
              <p:spPr bwMode="auto">
                <a:xfrm>
                  <a:off x="4789" y="1860"/>
                  <a:ext cx="50" cy="88"/>
                </a:xfrm>
                <a:custGeom>
                  <a:avLst/>
                  <a:gdLst>
                    <a:gd name="T0" fmla="*/ 0 w 101"/>
                    <a:gd name="T1" fmla="*/ 4 h 176"/>
                    <a:gd name="T2" fmla="*/ 0 w 101"/>
                    <a:gd name="T3" fmla="*/ 88 h 176"/>
                    <a:gd name="T4" fmla="*/ 50 w 101"/>
                    <a:gd name="T5" fmla="*/ 85 h 176"/>
                    <a:gd name="T6" fmla="*/ 50 w 101"/>
                    <a:gd name="T7" fmla="*/ 0 h 176"/>
                    <a:gd name="T8" fmla="*/ 0 w 101"/>
                    <a:gd name="T9" fmla="*/ 4 h 1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1" h="176">
                      <a:moveTo>
                        <a:pt x="0" y="7"/>
                      </a:moveTo>
                      <a:lnTo>
                        <a:pt x="0" y="176"/>
                      </a:lnTo>
                      <a:lnTo>
                        <a:pt x="101" y="169"/>
                      </a:lnTo>
                      <a:lnTo>
                        <a:pt x="101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3" name="Freeform 134"/>
                <p:cNvSpPr>
                  <a:spLocks/>
                </p:cNvSpPr>
                <p:nvPr/>
              </p:nvSpPr>
              <p:spPr bwMode="auto">
                <a:xfrm>
                  <a:off x="4726" y="1390"/>
                  <a:ext cx="37" cy="79"/>
                </a:xfrm>
                <a:custGeom>
                  <a:avLst/>
                  <a:gdLst>
                    <a:gd name="T0" fmla="*/ 0 w 73"/>
                    <a:gd name="T1" fmla="*/ 13 h 158"/>
                    <a:gd name="T2" fmla="*/ 0 w 73"/>
                    <a:gd name="T3" fmla="*/ 79 h 158"/>
                    <a:gd name="T4" fmla="*/ 37 w 73"/>
                    <a:gd name="T5" fmla="*/ 68 h 158"/>
                    <a:gd name="T6" fmla="*/ 37 w 73"/>
                    <a:gd name="T7" fmla="*/ 0 h 158"/>
                    <a:gd name="T8" fmla="*/ 0 w 73"/>
                    <a:gd name="T9" fmla="*/ 13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8">
                      <a:moveTo>
                        <a:pt x="0" y="26"/>
                      </a:moveTo>
                      <a:lnTo>
                        <a:pt x="0" y="158"/>
                      </a:lnTo>
                      <a:lnTo>
                        <a:pt x="73" y="136"/>
                      </a:lnTo>
                      <a:lnTo>
                        <a:pt x="7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4" name="Freeform 135"/>
                <p:cNvSpPr>
                  <a:spLocks/>
                </p:cNvSpPr>
                <p:nvPr/>
              </p:nvSpPr>
              <p:spPr bwMode="auto">
                <a:xfrm>
                  <a:off x="4781" y="1366"/>
                  <a:ext cx="46" cy="87"/>
                </a:xfrm>
                <a:custGeom>
                  <a:avLst/>
                  <a:gdLst>
                    <a:gd name="T0" fmla="*/ 46 w 91"/>
                    <a:gd name="T1" fmla="*/ 73 h 173"/>
                    <a:gd name="T2" fmla="*/ 46 w 91"/>
                    <a:gd name="T3" fmla="*/ 0 h 173"/>
                    <a:gd name="T4" fmla="*/ 0 w 91"/>
                    <a:gd name="T5" fmla="*/ 17 h 173"/>
                    <a:gd name="T6" fmla="*/ 0 w 91"/>
                    <a:gd name="T7" fmla="*/ 87 h 173"/>
                    <a:gd name="T8" fmla="*/ 46 w 91"/>
                    <a:gd name="T9" fmla="*/ 73 h 1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1" h="173">
                      <a:moveTo>
                        <a:pt x="91" y="145"/>
                      </a:moveTo>
                      <a:lnTo>
                        <a:pt x="91" y="0"/>
                      </a:lnTo>
                      <a:lnTo>
                        <a:pt x="0" y="33"/>
                      </a:lnTo>
                      <a:lnTo>
                        <a:pt x="0" y="173"/>
                      </a:lnTo>
                      <a:lnTo>
                        <a:pt x="91" y="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5" name="Freeform 136"/>
                <p:cNvSpPr>
                  <a:spLocks/>
                </p:cNvSpPr>
                <p:nvPr/>
              </p:nvSpPr>
              <p:spPr bwMode="auto">
                <a:xfrm>
                  <a:off x="4781" y="1456"/>
                  <a:ext cx="42" cy="83"/>
                </a:xfrm>
                <a:custGeom>
                  <a:avLst/>
                  <a:gdLst>
                    <a:gd name="T0" fmla="*/ 41 w 85"/>
                    <a:gd name="T1" fmla="*/ 72 h 166"/>
                    <a:gd name="T2" fmla="*/ 42 w 85"/>
                    <a:gd name="T3" fmla="*/ 0 h 166"/>
                    <a:gd name="T4" fmla="*/ 0 w 85"/>
                    <a:gd name="T5" fmla="*/ 15 h 166"/>
                    <a:gd name="T6" fmla="*/ 0 w 85"/>
                    <a:gd name="T7" fmla="*/ 83 h 166"/>
                    <a:gd name="T8" fmla="*/ 41 w 85"/>
                    <a:gd name="T9" fmla="*/ 72 h 1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6">
                      <a:moveTo>
                        <a:pt x="83" y="144"/>
                      </a:moveTo>
                      <a:lnTo>
                        <a:pt x="85" y="0"/>
                      </a:lnTo>
                      <a:lnTo>
                        <a:pt x="0" y="30"/>
                      </a:lnTo>
                      <a:lnTo>
                        <a:pt x="0" y="166"/>
                      </a:lnTo>
                      <a:lnTo>
                        <a:pt x="83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6" name="Freeform 137"/>
                <p:cNvSpPr>
                  <a:spLocks/>
                </p:cNvSpPr>
                <p:nvPr/>
              </p:nvSpPr>
              <p:spPr bwMode="auto">
                <a:xfrm>
                  <a:off x="4726" y="1478"/>
                  <a:ext cx="37" cy="76"/>
                </a:xfrm>
                <a:custGeom>
                  <a:avLst/>
                  <a:gdLst>
                    <a:gd name="T0" fmla="*/ 0 w 73"/>
                    <a:gd name="T1" fmla="*/ 12 h 153"/>
                    <a:gd name="T2" fmla="*/ 0 w 73"/>
                    <a:gd name="T3" fmla="*/ 76 h 153"/>
                    <a:gd name="T4" fmla="*/ 37 w 73"/>
                    <a:gd name="T5" fmla="*/ 67 h 153"/>
                    <a:gd name="T6" fmla="*/ 37 w 73"/>
                    <a:gd name="T7" fmla="*/ 0 h 153"/>
                    <a:gd name="T8" fmla="*/ 0 w 73"/>
                    <a:gd name="T9" fmla="*/ 12 h 15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3">
                      <a:moveTo>
                        <a:pt x="0" y="25"/>
                      </a:moveTo>
                      <a:lnTo>
                        <a:pt x="0" y="153"/>
                      </a:lnTo>
                      <a:lnTo>
                        <a:pt x="73" y="134"/>
                      </a:lnTo>
                      <a:lnTo>
                        <a:pt x="73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7" name="Freeform 138"/>
                <p:cNvSpPr>
                  <a:spLocks/>
                </p:cNvSpPr>
                <p:nvPr/>
              </p:nvSpPr>
              <p:spPr bwMode="auto">
                <a:xfrm>
                  <a:off x="4726" y="1567"/>
                  <a:ext cx="37" cy="79"/>
                </a:xfrm>
                <a:custGeom>
                  <a:avLst/>
                  <a:gdLst>
                    <a:gd name="T0" fmla="*/ 0 w 73"/>
                    <a:gd name="T1" fmla="*/ 10 h 157"/>
                    <a:gd name="T2" fmla="*/ 0 w 73"/>
                    <a:gd name="T3" fmla="*/ 79 h 157"/>
                    <a:gd name="T4" fmla="*/ 37 w 73"/>
                    <a:gd name="T5" fmla="*/ 71 h 157"/>
                    <a:gd name="T6" fmla="*/ 37 w 73"/>
                    <a:gd name="T7" fmla="*/ 0 h 157"/>
                    <a:gd name="T8" fmla="*/ 0 w 73"/>
                    <a:gd name="T9" fmla="*/ 10 h 1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7">
                      <a:moveTo>
                        <a:pt x="0" y="20"/>
                      </a:moveTo>
                      <a:lnTo>
                        <a:pt x="0" y="157"/>
                      </a:lnTo>
                      <a:lnTo>
                        <a:pt x="73" y="141"/>
                      </a:lnTo>
                      <a:lnTo>
                        <a:pt x="73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8" name="Freeform 139"/>
                <p:cNvSpPr>
                  <a:spLocks/>
                </p:cNvSpPr>
                <p:nvPr/>
              </p:nvSpPr>
              <p:spPr bwMode="auto">
                <a:xfrm>
                  <a:off x="4781" y="1550"/>
                  <a:ext cx="42" cy="84"/>
                </a:xfrm>
                <a:custGeom>
                  <a:avLst/>
                  <a:gdLst>
                    <a:gd name="T0" fmla="*/ 41 w 85"/>
                    <a:gd name="T1" fmla="*/ 75 h 167"/>
                    <a:gd name="T2" fmla="*/ 42 w 85"/>
                    <a:gd name="T3" fmla="*/ 0 h 167"/>
                    <a:gd name="T4" fmla="*/ 0 w 85"/>
                    <a:gd name="T5" fmla="*/ 12 h 167"/>
                    <a:gd name="T6" fmla="*/ 0 w 85"/>
                    <a:gd name="T7" fmla="*/ 84 h 167"/>
                    <a:gd name="T8" fmla="*/ 41 w 85"/>
                    <a:gd name="T9" fmla="*/ 75 h 1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7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23"/>
                      </a:lnTo>
                      <a:lnTo>
                        <a:pt x="0" y="167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59" name="Freeform 140"/>
                <p:cNvSpPr>
                  <a:spLocks/>
                </p:cNvSpPr>
                <p:nvPr/>
              </p:nvSpPr>
              <p:spPr bwMode="auto">
                <a:xfrm>
                  <a:off x="4726" y="1659"/>
                  <a:ext cx="37" cy="63"/>
                </a:xfrm>
                <a:custGeom>
                  <a:avLst/>
                  <a:gdLst>
                    <a:gd name="T0" fmla="*/ 0 w 73"/>
                    <a:gd name="T1" fmla="*/ 8 h 126"/>
                    <a:gd name="T2" fmla="*/ 0 w 73"/>
                    <a:gd name="T3" fmla="*/ 63 h 126"/>
                    <a:gd name="T4" fmla="*/ 37 w 73"/>
                    <a:gd name="T5" fmla="*/ 57 h 126"/>
                    <a:gd name="T6" fmla="*/ 37 w 73"/>
                    <a:gd name="T7" fmla="*/ 0 h 126"/>
                    <a:gd name="T8" fmla="*/ 0 w 73"/>
                    <a:gd name="T9" fmla="*/ 8 h 1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26">
                      <a:moveTo>
                        <a:pt x="0" y="16"/>
                      </a:moveTo>
                      <a:lnTo>
                        <a:pt x="0" y="126"/>
                      </a:lnTo>
                      <a:lnTo>
                        <a:pt x="73" y="114"/>
                      </a:lnTo>
                      <a:lnTo>
                        <a:pt x="73" y="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60" name="Freeform 141"/>
                <p:cNvSpPr>
                  <a:spLocks/>
                </p:cNvSpPr>
                <p:nvPr/>
              </p:nvSpPr>
              <p:spPr bwMode="auto">
                <a:xfrm>
                  <a:off x="4781" y="1646"/>
                  <a:ext cx="42" cy="67"/>
                </a:xfrm>
                <a:custGeom>
                  <a:avLst/>
                  <a:gdLst>
                    <a:gd name="T0" fmla="*/ 41 w 85"/>
                    <a:gd name="T1" fmla="*/ 61 h 133"/>
                    <a:gd name="T2" fmla="*/ 42 w 85"/>
                    <a:gd name="T3" fmla="*/ 0 h 133"/>
                    <a:gd name="T4" fmla="*/ 0 w 85"/>
                    <a:gd name="T5" fmla="*/ 9 h 133"/>
                    <a:gd name="T6" fmla="*/ 0 w 85"/>
                    <a:gd name="T7" fmla="*/ 67 h 133"/>
                    <a:gd name="T8" fmla="*/ 41 w 85"/>
                    <a:gd name="T9" fmla="*/ 61 h 1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33">
                      <a:moveTo>
                        <a:pt x="83" y="121"/>
                      </a:moveTo>
                      <a:lnTo>
                        <a:pt x="85" y="0"/>
                      </a:lnTo>
                      <a:lnTo>
                        <a:pt x="0" y="17"/>
                      </a:lnTo>
                      <a:lnTo>
                        <a:pt x="0" y="133"/>
                      </a:lnTo>
                      <a:lnTo>
                        <a:pt x="83" y="1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61" name="Freeform 142"/>
                <p:cNvSpPr>
                  <a:spLocks/>
                </p:cNvSpPr>
                <p:nvPr/>
              </p:nvSpPr>
              <p:spPr bwMode="auto">
                <a:xfrm>
                  <a:off x="4726" y="1737"/>
                  <a:ext cx="37" cy="76"/>
                </a:xfrm>
                <a:custGeom>
                  <a:avLst/>
                  <a:gdLst>
                    <a:gd name="T0" fmla="*/ 0 w 73"/>
                    <a:gd name="T1" fmla="*/ 5 h 152"/>
                    <a:gd name="T2" fmla="*/ 0 w 73"/>
                    <a:gd name="T3" fmla="*/ 76 h 152"/>
                    <a:gd name="T4" fmla="*/ 37 w 73"/>
                    <a:gd name="T5" fmla="*/ 72 h 152"/>
                    <a:gd name="T6" fmla="*/ 37 w 73"/>
                    <a:gd name="T7" fmla="*/ 0 h 152"/>
                    <a:gd name="T8" fmla="*/ 0 w 73"/>
                    <a:gd name="T9" fmla="*/ 5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2">
                      <a:moveTo>
                        <a:pt x="0" y="10"/>
                      </a:moveTo>
                      <a:lnTo>
                        <a:pt x="0" y="152"/>
                      </a:lnTo>
                      <a:lnTo>
                        <a:pt x="73" y="144"/>
                      </a:lnTo>
                      <a:lnTo>
                        <a:pt x="73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62" name="Freeform 143"/>
                <p:cNvSpPr>
                  <a:spLocks/>
                </p:cNvSpPr>
                <p:nvPr/>
              </p:nvSpPr>
              <p:spPr bwMode="auto">
                <a:xfrm>
                  <a:off x="4781" y="1729"/>
                  <a:ext cx="42" cy="79"/>
                </a:xfrm>
                <a:custGeom>
                  <a:avLst/>
                  <a:gdLst>
                    <a:gd name="T0" fmla="*/ 41 w 85"/>
                    <a:gd name="T1" fmla="*/ 75 h 158"/>
                    <a:gd name="T2" fmla="*/ 42 w 85"/>
                    <a:gd name="T3" fmla="*/ 0 h 158"/>
                    <a:gd name="T4" fmla="*/ 0 w 85"/>
                    <a:gd name="T5" fmla="*/ 7 h 158"/>
                    <a:gd name="T6" fmla="*/ 0 w 85"/>
                    <a:gd name="T7" fmla="*/ 79 h 158"/>
                    <a:gd name="T8" fmla="*/ 41 w 85"/>
                    <a:gd name="T9" fmla="*/ 75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8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13"/>
                      </a:lnTo>
                      <a:lnTo>
                        <a:pt x="0" y="158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665" name="Группа НД"/>
            <p:cNvGrpSpPr>
              <a:grpSpLocks/>
            </p:cNvGrpSpPr>
            <p:nvPr/>
          </p:nvGrpSpPr>
          <p:grpSpPr bwMode="auto">
            <a:xfrm>
              <a:off x="6074109" y="4837110"/>
              <a:ext cx="1760538" cy="685567"/>
              <a:chOff x="7064922" y="4837399"/>
              <a:chExt cx="1759927" cy="685740"/>
            </a:xfrm>
          </p:grpSpPr>
          <p:grpSp>
            <p:nvGrpSpPr>
              <p:cNvPr id="666" name="Группа 10"/>
              <p:cNvGrpSpPr>
                <a:grpSpLocks/>
              </p:cNvGrpSpPr>
              <p:nvPr/>
            </p:nvGrpSpPr>
            <p:grpSpPr bwMode="auto">
              <a:xfrm>
                <a:off x="7109917" y="4932160"/>
                <a:ext cx="1714932" cy="590979"/>
                <a:chOff x="9842652" y="3006725"/>
                <a:chExt cx="1714932" cy="590979"/>
              </a:xfrm>
            </p:grpSpPr>
            <p:sp>
              <p:nvSpPr>
                <p:cNvPr id="713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0154641" y="3024518"/>
                  <a:ext cx="1402943" cy="5731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4479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051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3623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195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423,9тыс.м</a:t>
                  </a:r>
                  <a:r>
                    <a:rPr lang="ru-RU" altLang="ru-RU" sz="1400" baseline="30000" dirty="0">
                      <a:solidFill>
                        <a:srgbClr val="00385E"/>
                      </a:solidFill>
                    </a:rPr>
                    <a:t>2</a:t>
                  </a:r>
                </a:p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endParaRPr lang="en-US" altLang="ru-RU" sz="1400" baseline="30000" dirty="0">
                    <a:solidFill>
                      <a:srgbClr val="00385E"/>
                    </a:solidFill>
                  </a:endParaRPr>
                </a:p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ru-RU" altLang="ru-RU" sz="1400" dirty="0" smtClean="0">
                      <a:solidFill>
                        <a:srgbClr val="00385E"/>
                      </a:solidFill>
                    </a:rPr>
                    <a:t>12</a:t>
                  </a:r>
                  <a:r>
                    <a:rPr lang="en-US" altLang="ru-RU" sz="1400" dirty="0" smtClean="0">
                      <a:solidFill>
                        <a:srgbClr val="00385E"/>
                      </a:solidFill>
                    </a:rPr>
                    <a:t>,</a:t>
                  </a: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1</a:t>
                  </a:r>
                  <a:r>
                    <a:rPr lang="en-US" altLang="ru-RU" sz="1400" dirty="0">
                      <a:solidFill>
                        <a:srgbClr val="00385E"/>
                      </a:solidFill>
                    </a:rPr>
                    <a:t> </a:t>
                  </a:r>
                  <a:r>
                    <a:rPr lang="ru-RU" altLang="ru-RU" sz="1400" dirty="0" err="1">
                      <a:solidFill>
                        <a:srgbClr val="00385E"/>
                      </a:solidFill>
                    </a:rPr>
                    <a:t>тыс.чел</a:t>
                  </a: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.</a:t>
                  </a:r>
                  <a:endParaRPr lang="en-US" altLang="ru-RU" sz="1400" dirty="0">
                    <a:solidFill>
                      <a:srgbClr val="00385E"/>
                    </a:solidFill>
                  </a:endParaRPr>
                </a:p>
              </p:txBody>
            </p:sp>
            <p:sp>
              <p:nvSpPr>
                <p:cNvPr id="714" name="Oval 19"/>
                <p:cNvSpPr>
                  <a:spLocks noChangeArrowheads="1"/>
                </p:cNvSpPr>
                <p:nvPr/>
              </p:nvSpPr>
              <p:spPr bwMode="auto">
                <a:xfrm>
                  <a:off x="9899650" y="3006725"/>
                  <a:ext cx="216000" cy="216000"/>
                </a:xfrm>
                <a:prstGeom prst="ellipse">
                  <a:avLst/>
                </a:prstGeom>
                <a:solidFill>
                  <a:schemeClr val="accent1">
                    <a:alpha val="7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eaLnBrk="1" hangingPunct="1"/>
                  <a:endParaRPr lang="ru-RU" altLang="ru-RU" sz="1400" b="0"/>
                </a:p>
              </p:txBody>
            </p:sp>
            <p:pic>
              <p:nvPicPr>
                <p:cNvPr id="715" name="Picture 80" descr="прирост 3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42652" y="3281065"/>
                  <a:ext cx="322119" cy="28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67" name="Дома"/>
              <p:cNvGrpSpPr>
                <a:grpSpLocks noChangeAspect="1"/>
              </p:cNvGrpSpPr>
              <p:nvPr/>
            </p:nvGrpSpPr>
            <p:grpSpPr bwMode="auto">
              <a:xfrm>
                <a:off x="7064922" y="4837399"/>
                <a:ext cx="412107" cy="299592"/>
                <a:chOff x="4415" y="1297"/>
                <a:chExt cx="923" cy="671"/>
              </a:xfrm>
            </p:grpSpPr>
            <p:sp>
              <p:nvSpPr>
                <p:cNvPr id="668" name="Freeform 95+"/>
                <p:cNvSpPr>
                  <a:spLocks/>
                </p:cNvSpPr>
                <p:nvPr/>
              </p:nvSpPr>
              <p:spPr bwMode="auto">
                <a:xfrm>
                  <a:off x="4425" y="1312"/>
                  <a:ext cx="785" cy="653"/>
                </a:xfrm>
                <a:custGeom>
                  <a:avLst/>
                  <a:gdLst>
                    <a:gd name="T0" fmla="*/ 0 w 1571"/>
                    <a:gd name="T1" fmla="*/ 549 h 1306"/>
                    <a:gd name="T2" fmla="*/ 0 w 1571"/>
                    <a:gd name="T3" fmla="*/ 291 h 1306"/>
                    <a:gd name="T4" fmla="*/ 172 w 1571"/>
                    <a:gd name="T5" fmla="*/ 230 h 1306"/>
                    <a:gd name="T6" fmla="*/ 266 w 1571"/>
                    <a:gd name="T7" fmla="*/ 282 h 1306"/>
                    <a:gd name="T8" fmla="*/ 269 w 1571"/>
                    <a:gd name="T9" fmla="*/ 61 h 1306"/>
                    <a:gd name="T10" fmla="*/ 447 w 1571"/>
                    <a:gd name="T11" fmla="*/ 0 h 1306"/>
                    <a:gd name="T12" fmla="*/ 467 w 1571"/>
                    <a:gd name="T13" fmla="*/ 144 h 1306"/>
                    <a:gd name="T14" fmla="*/ 785 w 1571"/>
                    <a:gd name="T15" fmla="*/ 47 h 1306"/>
                    <a:gd name="T16" fmla="*/ 774 w 1571"/>
                    <a:gd name="T17" fmla="*/ 653 h 1306"/>
                    <a:gd name="T18" fmla="*/ 152 w 1571"/>
                    <a:gd name="T19" fmla="*/ 647 h 1306"/>
                    <a:gd name="T20" fmla="*/ 125 w 1571"/>
                    <a:gd name="T21" fmla="*/ 621 h 1306"/>
                    <a:gd name="T22" fmla="*/ 105 w 1571"/>
                    <a:gd name="T23" fmla="*/ 584 h 1306"/>
                    <a:gd name="T24" fmla="*/ 62 w 1571"/>
                    <a:gd name="T25" fmla="*/ 552 h 1306"/>
                    <a:gd name="T26" fmla="*/ 11 w 1571"/>
                    <a:gd name="T27" fmla="*/ 572 h 1306"/>
                    <a:gd name="T28" fmla="*/ 0 w 1571"/>
                    <a:gd name="T29" fmla="*/ 549 h 13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71" h="1306">
                      <a:moveTo>
                        <a:pt x="0" y="1098"/>
                      </a:moveTo>
                      <a:lnTo>
                        <a:pt x="0" y="581"/>
                      </a:lnTo>
                      <a:lnTo>
                        <a:pt x="345" y="460"/>
                      </a:lnTo>
                      <a:lnTo>
                        <a:pt x="532" y="564"/>
                      </a:lnTo>
                      <a:lnTo>
                        <a:pt x="538" y="121"/>
                      </a:lnTo>
                      <a:lnTo>
                        <a:pt x="895" y="0"/>
                      </a:lnTo>
                      <a:lnTo>
                        <a:pt x="934" y="287"/>
                      </a:lnTo>
                      <a:lnTo>
                        <a:pt x="1571" y="93"/>
                      </a:lnTo>
                      <a:lnTo>
                        <a:pt x="1548" y="1306"/>
                      </a:lnTo>
                      <a:lnTo>
                        <a:pt x="305" y="1294"/>
                      </a:lnTo>
                      <a:lnTo>
                        <a:pt x="251" y="1242"/>
                      </a:lnTo>
                      <a:lnTo>
                        <a:pt x="211" y="1168"/>
                      </a:lnTo>
                      <a:lnTo>
                        <a:pt x="124" y="1104"/>
                      </a:lnTo>
                      <a:lnTo>
                        <a:pt x="23" y="1144"/>
                      </a:lnTo>
                      <a:lnTo>
                        <a:pt x="0" y="10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69" name="Rectangle 96"/>
                <p:cNvSpPr>
                  <a:spLocks noChangeArrowheads="1"/>
                </p:cNvSpPr>
                <p:nvPr/>
              </p:nvSpPr>
              <p:spPr bwMode="auto">
                <a:xfrm>
                  <a:off x="4904" y="1446"/>
                  <a:ext cx="44" cy="379"/>
                </a:xfrm>
                <a:prstGeom prst="rect">
                  <a:avLst/>
                </a:pr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altLang="ru-RU"/>
                </a:p>
              </p:txBody>
            </p:sp>
            <p:sp>
              <p:nvSpPr>
                <p:cNvPr id="670" name="Freeform 98"/>
                <p:cNvSpPr>
                  <a:spLocks/>
                </p:cNvSpPr>
                <p:nvPr/>
              </p:nvSpPr>
              <p:spPr bwMode="auto">
                <a:xfrm>
                  <a:off x="4434" y="1825"/>
                  <a:ext cx="218" cy="123"/>
                </a:xfrm>
                <a:custGeom>
                  <a:avLst/>
                  <a:gdLst>
                    <a:gd name="T0" fmla="*/ 0 w 435"/>
                    <a:gd name="T1" fmla="*/ 37 h 245"/>
                    <a:gd name="T2" fmla="*/ 1 w 435"/>
                    <a:gd name="T3" fmla="*/ 36 h 245"/>
                    <a:gd name="T4" fmla="*/ 3 w 435"/>
                    <a:gd name="T5" fmla="*/ 34 h 245"/>
                    <a:gd name="T6" fmla="*/ 6 w 435"/>
                    <a:gd name="T7" fmla="*/ 32 h 245"/>
                    <a:gd name="T8" fmla="*/ 11 w 435"/>
                    <a:gd name="T9" fmla="*/ 28 h 245"/>
                    <a:gd name="T10" fmla="*/ 16 w 435"/>
                    <a:gd name="T11" fmla="*/ 25 h 245"/>
                    <a:gd name="T12" fmla="*/ 23 w 435"/>
                    <a:gd name="T13" fmla="*/ 21 h 245"/>
                    <a:gd name="T14" fmla="*/ 30 w 435"/>
                    <a:gd name="T15" fmla="*/ 17 h 245"/>
                    <a:gd name="T16" fmla="*/ 38 w 435"/>
                    <a:gd name="T17" fmla="*/ 13 h 245"/>
                    <a:gd name="T18" fmla="*/ 47 w 435"/>
                    <a:gd name="T19" fmla="*/ 9 h 245"/>
                    <a:gd name="T20" fmla="*/ 55 w 435"/>
                    <a:gd name="T21" fmla="*/ 6 h 245"/>
                    <a:gd name="T22" fmla="*/ 65 w 435"/>
                    <a:gd name="T23" fmla="*/ 3 h 245"/>
                    <a:gd name="T24" fmla="*/ 74 w 435"/>
                    <a:gd name="T25" fmla="*/ 1 h 245"/>
                    <a:gd name="T26" fmla="*/ 84 w 435"/>
                    <a:gd name="T27" fmla="*/ 0 h 245"/>
                    <a:gd name="T28" fmla="*/ 93 w 435"/>
                    <a:gd name="T29" fmla="*/ 0 h 245"/>
                    <a:gd name="T30" fmla="*/ 102 w 435"/>
                    <a:gd name="T31" fmla="*/ 1 h 245"/>
                    <a:gd name="T32" fmla="*/ 111 w 435"/>
                    <a:gd name="T33" fmla="*/ 4 h 245"/>
                    <a:gd name="T34" fmla="*/ 126 w 435"/>
                    <a:gd name="T35" fmla="*/ 13 h 245"/>
                    <a:gd name="T36" fmla="*/ 139 w 435"/>
                    <a:gd name="T37" fmla="*/ 24 h 245"/>
                    <a:gd name="T38" fmla="*/ 149 w 435"/>
                    <a:gd name="T39" fmla="*/ 37 h 245"/>
                    <a:gd name="T40" fmla="*/ 157 w 435"/>
                    <a:gd name="T41" fmla="*/ 49 h 245"/>
                    <a:gd name="T42" fmla="*/ 163 w 435"/>
                    <a:gd name="T43" fmla="*/ 60 h 245"/>
                    <a:gd name="T44" fmla="*/ 167 w 435"/>
                    <a:gd name="T45" fmla="*/ 70 h 245"/>
                    <a:gd name="T46" fmla="*/ 169 w 435"/>
                    <a:gd name="T47" fmla="*/ 76 h 245"/>
                    <a:gd name="T48" fmla="*/ 169 w 435"/>
                    <a:gd name="T49" fmla="*/ 79 h 245"/>
                    <a:gd name="T50" fmla="*/ 170 w 435"/>
                    <a:gd name="T51" fmla="*/ 79 h 245"/>
                    <a:gd name="T52" fmla="*/ 171 w 435"/>
                    <a:gd name="T53" fmla="*/ 79 h 245"/>
                    <a:gd name="T54" fmla="*/ 173 w 435"/>
                    <a:gd name="T55" fmla="*/ 79 h 245"/>
                    <a:gd name="T56" fmla="*/ 177 w 435"/>
                    <a:gd name="T57" fmla="*/ 79 h 245"/>
                    <a:gd name="T58" fmla="*/ 181 w 435"/>
                    <a:gd name="T59" fmla="*/ 80 h 245"/>
                    <a:gd name="T60" fmla="*/ 186 w 435"/>
                    <a:gd name="T61" fmla="*/ 81 h 245"/>
                    <a:gd name="T62" fmla="*/ 191 w 435"/>
                    <a:gd name="T63" fmla="*/ 84 h 245"/>
                    <a:gd name="T64" fmla="*/ 198 w 435"/>
                    <a:gd name="T65" fmla="*/ 87 h 245"/>
                    <a:gd name="T66" fmla="*/ 204 w 435"/>
                    <a:gd name="T67" fmla="*/ 91 h 245"/>
                    <a:gd name="T68" fmla="*/ 209 w 435"/>
                    <a:gd name="T69" fmla="*/ 96 h 245"/>
                    <a:gd name="T70" fmla="*/ 212 w 435"/>
                    <a:gd name="T71" fmla="*/ 103 h 245"/>
                    <a:gd name="T72" fmla="*/ 215 w 435"/>
                    <a:gd name="T73" fmla="*/ 109 h 245"/>
                    <a:gd name="T74" fmla="*/ 216 w 435"/>
                    <a:gd name="T75" fmla="*/ 114 h 245"/>
                    <a:gd name="T76" fmla="*/ 217 w 435"/>
                    <a:gd name="T77" fmla="*/ 119 h 245"/>
                    <a:gd name="T78" fmla="*/ 218 w 435"/>
                    <a:gd name="T79" fmla="*/ 122 h 245"/>
                    <a:gd name="T80" fmla="*/ 218 w 435"/>
                    <a:gd name="T81" fmla="*/ 123 h 245"/>
                    <a:gd name="T82" fmla="*/ 6 w 435"/>
                    <a:gd name="T83" fmla="*/ 117 h 245"/>
                    <a:gd name="T84" fmla="*/ 0 w 435"/>
                    <a:gd name="T85" fmla="*/ 37 h 24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435" h="245">
                      <a:moveTo>
                        <a:pt x="0" y="73"/>
                      </a:moveTo>
                      <a:lnTo>
                        <a:pt x="1" y="71"/>
                      </a:lnTo>
                      <a:lnTo>
                        <a:pt x="5" y="68"/>
                      </a:lnTo>
                      <a:lnTo>
                        <a:pt x="12" y="63"/>
                      </a:lnTo>
                      <a:lnTo>
                        <a:pt x="21" y="56"/>
                      </a:lnTo>
                      <a:lnTo>
                        <a:pt x="32" y="50"/>
                      </a:lnTo>
                      <a:lnTo>
                        <a:pt x="46" y="41"/>
                      </a:lnTo>
                      <a:lnTo>
                        <a:pt x="59" y="33"/>
                      </a:lnTo>
                      <a:lnTo>
                        <a:pt x="76" y="25"/>
                      </a:lnTo>
                      <a:lnTo>
                        <a:pt x="93" y="18"/>
                      </a:lnTo>
                      <a:lnTo>
                        <a:pt x="110" y="11"/>
                      </a:lnTo>
                      <a:lnTo>
                        <a:pt x="129" y="6"/>
                      </a:lnTo>
                      <a:lnTo>
                        <a:pt x="147" y="1"/>
                      </a:lnTo>
                      <a:lnTo>
                        <a:pt x="167" y="0"/>
                      </a:lnTo>
                      <a:lnTo>
                        <a:pt x="185" y="0"/>
                      </a:lnTo>
                      <a:lnTo>
                        <a:pt x="204" y="2"/>
                      </a:lnTo>
                      <a:lnTo>
                        <a:pt x="221" y="8"/>
                      </a:lnTo>
                      <a:lnTo>
                        <a:pt x="252" y="25"/>
                      </a:lnTo>
                      <a:lnTo>
                        <a:pt x="278" y="47"/>
                      </a:lnTo>
                      <a:lnTo>
                        <a:pt x="298" y="73"/>
                      </a:lnTo>
                      <a:lnTo>
                        <a:pt x="314" y="97"/>
                      </a:lnTo>
                      <a:lnTo>
                        <a:pt x="326" y="120"/>
                      </a:lnTo>
                      <a:lnTo>
                        <a:pt x="333" y="139"/>
                      </a:lnTo>
                      <a:lnTo>
                        <a:pt x="337" y="152"/>
                      </a:lnTo>
                      <a:lnTo>
                        <a:pt x="338" y="157"/>
                      </a:lnTo>
                      <a:lnTo>
                        <a:pt x="340" y="157"/>
                      </a:lnTo>
                      <a:lnTo>
                        <a:pt x="342" y="157"/>
                      </a:lnTo>
                      <a:lnTo>
                        <a:pt x="346" y="157"/>
                      </a:lnTo>
                      <a:lnTo>
                        <a:pt x="353" y="158"/>
                      </a:lnTo>
                      <a:lnTo>
                        <a:pt x="361" y="160"/>
                      </a:lnTo>
                      <a:lnTo>
                        <a:pt x="371" y="162"/>
                      </a:lnTo>
                      <a:lnTo>
                        <a:pt x="382" y="167"/>
                      </a:lnTo>
                      <a:lnTo>
                        <a:pt x="396" y="174"/>
                      </a:lnTo>
                      <a:lnTo>
                        <a:pt x="407" y="182"/>
                      </a:lnTo>
                      <a:lnTo>
                        <a:pt x="417" y="192"/>
                      </a:lnTo>
                      <a:lnTo>
                        <a:pt x="424" y="205"/>
                      </a:lnTo>
                      <a:lnTo>
                        <a:pt x="429" y="217"/>
                      </a:lnTo>
                      <a:lnTo>
                        <a:pt x="432" y="228"/>
                      </a:lnTo>
                      <a:lnTo>
                        <a:pt x="434" y="237"/>
                      </a:lnTo>
                      <a:lnTo>
                        <a:pt x="435" y="243"/>
                      </a:lnTo>
                      <a:lnTo>
                        <a:pt x="435" y="245"/>
                      </a:lnTo>
                      <a:lnTo>
                        <a:pt x="12" y="234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71" name="Freeform 99"/>
                <p:cNvSpPr>
                  <a:spLocks/>
                </p:cNvSpPr>
                <p:nvPr/>
              </p:nvSpPr>
              <p:spPr bwMode="auto">
                <a:xfrm>
                  <a:off x="4649" y="1825"/>
                  <a:ext cx="343" cy="124"/>
                </a:xfrm>
                <a:custGeom>
                  <a:avLst/>
                  <a:gdLst>
                    <a:gd name="T0" fmla="*/ 52 w 685"/>
                    <a:gd name="T1" fmla="*/ 47 h 247"/>
                    <a:gd name="T2" fmla="*/ 207 w 685"/>
                    <a:gd name="T3" fmla="*/ 35 h 247"/>
                    <a:gd name="T4" fmla="*/ 263 w 685"/>
                    <a:gd name="T5" fmla="*/ 124 h 247"/>
                    <a:gd name="T6" fmla="*/ 343 w 685"/>
                    <a:gd name="T7" fmla="*/ 30 h 247"/>
                    <a:gd name="T8" fmla="*/ 342 w 685"/>
                    <a:gd name="T9" fmla="*/ 18 h 247"/>
                    <a:gd name="T10" fmla="*/ 247 w 685"/>
                    <a:gd name="T11" fmla="*/ 0 h 247"/>
                    <a:gd name="T12" fmla="*/ 6 w 685"/>
                    <a:gd name="T13" fmla="*/ 23 h 247"/>
                    <a:gd name="T14" fmla="*/ 0 w 685"/>
                    <a:gd name="T15" fmla="*/ 48 h 247"/>
                    <a:gd name="T16" fmla="*/ 52 w 685"/>
                    <a:gd name="T17" fmla="*/ 47 h 2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85" h="247">
                      <a:moveTo>
                        <a:pt x="104" y="93"/>
                      </a:moveTo>
                      <a:lnTo>
                        <a:pt x="413" y="69"/>
                      </a:lnTo>
                      <a:lnTo>
                        <a:pt x="526" y="247"/>
                      </a:lnTo>
                      <a:lnTo>
                        <a:pt x="685" y="60"/>
                      </a:lnTo>
                      <a:lnTo>
                        <a:pt x="683" y="36"/>
                      </a:lnTo>
                      <a:lnTo>
                        <a:pt x="493" y="0"/>
                      </a:lnTo>
                      <a:lnTo>
                        <a:pt x="12" y="46"/>
                      </a:lnTo>
                      <a:lnTo>
                        <a:pt x="0" y="96"/>
                      </a:lnTo>
                      <a:lnTo>
                        <a:pt x="104" y="93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72" name="Freeform 100+"/>
                <p:cNvSpPr>
                  <a:spLocks/>
                </p:cNvSpPr>
                <p:nvPr/>
              </p:nvSpPr>
              <p:spPr bwMode="auto">
                <a:xfrm>
                  <a:off x="4697" y="1858"/>
                  <a:ext cx="169" cy="93"/>
                </a:xfrm>
                <a:custGeom>
                  <a:avLst/>
                  <a:gdLst>
                    <a:gd name="T0" fmla="*/ 0 w 338"/>
                    <a:gd name="T1" fmla="*/ 14 h 185"/>
                    <a:gd name="T2" fmla="*/ 162 w 338"/>
                    <a:gd name="T3" fmla="*/ 0 h 185"/>
                    <a:gd name="T4" fmla="*/ 169 w 338"/>
                    <a:gd name="T5" fmla="*/ 93 h 185"/>
                    <a:gd name="T6" fmla="*/ 1 w 338"/>
                    <a:gd name="T7" fmla="*/ 84 h 185"/>
                    <a:gd name="T8" fmla="*/ 0 w 338"/>
                    <a:gd name="T9" fmla="*/ 14 h 1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8" h="185">
                      <a:moveTo>
                        <a:pt x="0" y="27"/>
                      </a:moveTo>
                      <a:lnTo>
                        <a:pt x="323" y="0"/>
                      </a:lnTo>
                      <a:lnTo>
                        <a:pt x="338" y="185"/>
                      </a:lnTo>
                      <a:lnTo>
                        <a:pt x="2" y="16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73" name="Freeform 101"/>
                <p:cNvSpPr>
                  <a:spLocks/>
                </p:cNvSpPr>
                <p:nvPr/>
              </p:nvSpPr>
              <p:spPr bwMode="auto">
                <a:xfrm>
                  <a:off x="4857" y="1859"/>
                  <a:ext cx="56" cy="98"/>
                </a:xfrm>
                <a:custGeom>
                  <a:avLst/>
                  <a:gdLst>
                    <a:gd name="T0" fmla="*/ 0 w 113"/>
                    <a:gd name="T1" fmla="*/ 0 h 197"/>
                    <a:gd name="T2" fmla="*/ 0 w 113"/>
                    <a:gd name="T3" fmla="*/ 98 h 197"/>
                    <a:gd name="T4" fmla="*/ 56 w 113"/>
                    <a:gd name="T5" fmla="*/ 98 h 197"/>
                    <a:gd name="T6" fmla="*/ 56 w 113"/>
                    <a:gd name="T7" fmla="*/ 8 h 197"/>
                    <a:gd name="T8" fmla="*/ 0 w 113"/>
                    <a:gd name="T9" fmla="*/ 0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3" h="197">
                      <a:moveTo>
                        <a:pt x="0" y="0"/>
                      </a:moveTo>
                      <a:lnTo>
                        <a:pt x="0" y="197"/>
                      </a:lnTo>
                      <a:lnTo>
                        <a:pt x="113" y="197"/>
                      </a:lnTo>
                      <a:lnTo>
                        <a:pt x="113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74" name="Freeform 102+"/>
                <p:cNvSpPr>
                  <a:spLocks/>
                </p:cNvSpPr>
                <p:nvPr/>
              </p:nvSpPr>
              <p:spPr bwMode="auto">
                <a:xfrm>
                  <a:off x="4644" y="1608"/>
                  <a:ext cx="1" cy="0"/>
                </a:xfrm>
                <a:custGeom>
                  <a:avLst/>
                  <a:gdLst>
                    <a:gd name="T0" fmla="*/ 0 w 2"/>
                    <a:gd name="T1" fmla="*/ 0 w 2"/>
                    <a:gd name="T2" fmla="*/ 1 w 2"/>
                    <a:gd name="T3" fmla="*/ 0 w 2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75" name="Freeform 103"/>
                <p:cNvSpPr>
                  <a:spLocks/>
                </p:cNvSpPr>
                <p:nvPr/>
              </p:nvSpPr>
              <p:spPr bwMode="auto">
                <a:xfrm>
                  <a:off x="4419" y="1297"/>
                  <a:ext cx="919" cy="661"/>
                </a:xfrm>
                <a:custGeom>
                  <a:avLst/>
                  <a:gdLst>
                    <a:gd name="T0" fmla="*/ 919 w 1838"/>
                    <a:gd name="T1" fmla="*/ 660 h 1323"/>
                    <a:gd name="T2" fmla="*/ 919 w 1838"/>
                    <a:gd name="T3" fmla="*/ 193 h 1323"/>
                    <a:gd name="T4" fmla="*/ 777 w 1838"/>
                    <a:gd name="T5" fmla="*/ 49 h 1323"/>
                    <a:gd name="T6" fmla="*/ 550 w 1838"/>
                    <a:gd name="T7" fmla="*/ 122 h 1323"/>
                    <a:gd name="T8" fmla="*/ 494 w 1838"/>
                    <a:gd name="T9" fmla="*/ 85 h 1323"/>
                    <a:gd name="T10" fmla="*/ 495 w 1838"/>
                    <a:gd name="T11" fmla="*/ 36 h 1323"/>
                    <a:gd name="T12" fmla="*/ 447 w 1838"/>
                    <a:gd name="T13" fmla="*/ 0 h 1323"/>
                    <a:gd name="T14" fmla="*/ 447 w 1838"/>
                    <a:gd name="T15" fmla="*/ 0 h 1323"/>
                    <a:gd name="T16" fmla="*/ 262 w 1838"/>
                    <a:gd name="T17" fmla="*/ 75 h 1323"/>
                    <a:gd name="T18" fmla="*/ 262 w 1838"/>
                    <a:gd name="T19" fmla="*/ 265 h 1323"/>
                    <a:gd name="T20" fmla="*/ 185 w 1838"/>
                    <a:gd name="T21" fmla="*/ 237 h 1323"/>
                    <a:gd name="T22" fmla="*/ 0 w 1838"/>
                    <a:gd name="T23" fmla="*/ 297 h 1323"/>
                    <a:gd name="T24" fmla="*/ 0 w 1838"/>
                    <a:gd name="T25" fmla="*/ 645 h 1323"/>
                    <a:gd name="T26" fmla="*/ 24 w 1838"/>
                    <a:gd name="T27" fmla="*/ 645 h 1323"/>
                    <a:gd name="T28" fmla="*/ 24 w 1838"/>
                    <a:gd name="T29" fmla="*/ 309 h 1323"/>
                    <a:gd name="T30" fmla="*/ 180 w 1838"/>
                    <a:gd name="T31" fmla="*/ 263 h 1323"/>
                    <a:gd name="T32" fmla="*/ 180 w 1838"/>
                    <a:gd name="T33" fmla="*/ 322 h 1323"/>
                    <a:gd name="T34" fmla="*/ 223 w 1838"/>
                    <a:gd name="T35" fmla="*/ 311 h 1323"/>
                    <a:gd name="T36" fmla="*/ 223 w 1838"/>
                    <a:gd name="T37" fmla="*/ 661 h 1323"/>
                    <a:gd name="T38" fmla="*/ 265 w 1838"/>
                    <a:gd name="T39" fmla="*/ 661 h 1323"/>
                    <a:gd name="T40" fmla="*/ 265 w 1838"/>
                    <a:gd name="T41" fmla="*/ 661 h 1323"/>
                    <a:gd name="T42" fmla="*/ 284 w 1838"/>
                    <a:gd name="T43" fmla="*/ 661 h 1323"/>
                    <a:gd name="T44" fmla="*/ 284 w 1838"/>
                    <a:gd name="T45" fmla="*/ 574 h 1323"/>
                    <a:gd name="T46" fmla="*/ 235 w 1838"/>
                    <a:gd name="T47" fmla="*/ 572 h 1323"/>
                    <a:gd name="T48" fmla="*/ 235 w 1838"/>
                    <a:gd name="T49" fmla="*/ 559 h 1323"/>
                    <a:gd name="T50" fmla="*/ 471 w 1838"/>
                    <a:gd name="T51" fmla="*/ 536 h 1323"/>
                    <a:gd name="T52" fmla="*/ 572 w 1838"/>
                    <a:gd name="T53" fmla="*/ 558 h 1323"/>
                    <a:gd name="T54" fmla="*/ 572 w 1838"/>
                    <a:gd name="T55" fmla="*/ 540 h 1323"/>
                    <a:gd name="T56" fmla="*/ 494 w 1838"/>
                    <a:gd name="T57" fmla="*/ 522 h 1323"/>
                    <a:gd name="T58" fmla="*/ 494 w 1838"/>
                    <a:gd name="T59" fmla="*/ 168 h 1323"/>
                    <a:gd name="T60" fmla="*/ 775 w 1838"/>
                    <a:gd name="T61" fmla="*/ 78 h 1323"/>
                    <a:gd name="T62" fmla="*/ 775 w 1838"/>
                    <a:gd name="T63" fmla="*/ 661 h 1323"/>
                    <a:gd name="T64" fmla="*/ 919 w 1838"/>
                    <a:gd name="T65" fmla="*/ 660 h 132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838" h="1323">
                      <a:moveTo>
                        <a:pt x="1838" y="1320"/>
                      </a:moveTo>
                      <a:lnTo>
                        <a:pt x="1837" y="387"/>
                      </a:lnTo>
                      <a:lnTo>
                        <a:pt x="1553" y="98"/>
                      </a:lnTo>
                      <a:lnTo>
                        <a:pt x="1099" y="245"/>
                      </a:lnTo>
                      <a:lnTo>
                        <a:pt x="988" y="170"/>
                      </a:lnTo>
                      <a:lnTo>
                        <a:pt x="990" y="72"/>
                      </a:lnTo>
                      <a:lnTo>
                        <a:pt x="893" y="0"/>
                      </a:lnTo>
                      <a:lnTo>
                        <a:pt x="524" y="150"/>
                      </a:lnTo>
                      <a:lnTo>
                        <a:pt x="524" y="530"/>
                      </a:lnTo>
                      <a:lnTo>
                        <a:pt x="370" y="474"/>
                      </a:lnTo>
                      <a:lnTo>
                        <a:pt x="0" y="594"/>
                      </a:lnTo>
                      <a:lnTo>
                        <a:pt x="0" y="1290"/>
                      </a:lnTo>
                      <a:lnTo>
                        <a:pt x="48" y="1290"/>
                      </a:lnTo>
                      <a:lnTo>
                        <a:pt x="48" y="618"/>
                      </a:lnTo>
                      <a:lnTo>
                        <a:pt x="360" y="526"/>
                      </a:lnTo>
                      <a:lnTo>
                        <a:pt x="360" y="644"/>
                      </a:lnTo>
                      <a:lnTo>
                        <a:pt x="445" y="622"/>
                      </a:lnTo>
                      <a:lnTo>
                        <a:pt x="445" y="1322"/>
                      </a:lnTo>
                      <a:lnTo>
                        <a:pt x="530" y="1322"/>
                      </a:lnTo>
                      <a:lnTo>
                        <a:pt x="530" y="1323"/>
                      </a:lnTo>
                      <a:lnTo>
                        <a:pt x="568" y="1323"/>
                      </a:lnTo>
                      <a:lnTo>
                        <a:pt x="568" y="1148"/>
                      </a:lnTo>
                      <a:lnTo>
                        <a:pt x="469" y="1144"/>
                      </a:lnTo>
                      <a:lnTo>
                        <a:pt x="469" y="1119"/>
                      </a:lnTo>
                      <a:lnTo>
                        <a:pt x="942" y="1072"/>
                      </a:lnTo>
                      <a:lnTo>
                        <a:pt x="1143" y="1116"/>
                      </a:lnTo>
                      <a:lnTo>
                        <a:pt x="1144" y="1080"/>
                      </a:lnTo>
                      <a:lnTo>
                        <a:pt x="987" y="1044"/>
                      </a:lnTo>
                      <a:lnTo>
                        <a:pt x="988" y="336"/>
                      </a:lnTo>
                      <a:lnTo>
                        <a:pt x="1550" y="156"/>
                      </a:lnTo>
                      <a:lnTo>
                        <a:pt x="1550" y="1322"/>
                      </a:lnTo>
                      <a:lnTo>
                        <a:pt x="1838" y="1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76" name="Freeform 106"/>
                <p:cNvSpPr>
                  <a:spLocks/>
                </p:cNvSpPr>
                <p:nvPr/>
              </p:nvSpPr>
              <p:spPr bwMode="auto">
                <a:xfrm>
                  <a:off x="5093" y="1429"/>
                  <a:ext cx="64" cy="105"/>
                </a:xfrm>
                <a:custGeom>
                  <a:avLst/>
                  <a:gdLst>
                    <a:gd name="T0" fmla="*/ 64 w 129"/>
                    <a:gd name="T1" fmla="*/ 90 h 210"/>
                    <a:gd name="T2" fmla="*/ 64 w 129"/>
                    <a:gd name="T3" fmla="*/ 0 h 210"/>
                    <a:gd name="T4" fmla="*/ 0 w 129"/>
                    <a:gd name="T5" fmla="*/ 18 h 210"/>
                    <a:gd name="T6" fmla="*/ 0 w 129"/>
                    <a:gd name="T7" fmla="*/ 105 h 210"/>
                    <a:gd name="T8" fmla="*/ 64 w 129"/>
                    <a:gd name="T9" fmla="*/ 90 h 2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0">
                      <a:moveTo>
                        <a:pt x="129" y="179"/>
                      </a:moveTo>
                      <a:lnTo>
                        <a:pt x="129" y="0"/>
                      </a:lnTo>
                      <a:lnTo>
                        <a:pt x="0" y="36"/>
                      </a:lnTo>
                      <a:lnTo>
                        <a:pt x="0" y="210"/>
                      </a:lnTo>
                      <a:lnTo>
                        <a:pt x="129" y="1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77" name="Freeform 107"/>
                <p:cNvSpPr>
                  <a:spLocks/>
                </p:cNvSpPr>
                <p:nvPr/>
              </p:nvSpPr>
              <p:spPr bwMode="auto">
                <a:xfrm>
                  <a:off x="5016" y="1567"/>
                  <a:ext cx="58" cy="101"/>
                </a:xfrm>
                <a:custGeom>
                  <a:avLst/>
                  <a:gdLst>
                    <a:gd name="T0" fmla="*/ 0 w 118"/>
                    <a:gd name="T1" fmla="*/ 101 h 202"/>
                    <a:gd name="T2" fmla="*/ 58 w 118"/>
                    <a:gd name="T3" fmla="*/ 91 h 202"/>
                    <a:gd name="T4" fmla="*/ 58 w 118"/>
                    <a:gd name="T5" fmla="*/ 0 h 202"/>
                    <a:gd name="T6" fmla="*/ 0 w 118"/>
                    <a:gd name="T7" fmla="*/ 14 h 202"/>
                    <a:gd name="T8" fmla="*/ 0 w 118"/>
                    <a:gd name="T9" fmla="*/ 101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0" y="202"/>
                      </a:moveTo>
                      <a:lnTo>
                        <a:pt x="118" y="181"/>
                      </a:lnTo>
                      <a:lnTo>
                        <a:pt x="118" y="0"/>
                      </a:lnTo>
                      <a:lnTo>
                        <a:pt x="0" y="27"/>
                      </a:lnTo>
                      <a:lnTo>
                        <a:pt x="0" y="2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78" name="Freeform 108"/>
                <p:cNvSpPr>
                  <a:spLocks/>
                </p:cNvSpPr>
                <p:nvPr/>
              </p:nvSpPr>
              <p:spPr bwMode="auto">
                <a:xfrm>
                  <a:off x="4942" y="1695"/>
                  <a:ext cx="55" cy="94"/>
                </a:xfrm>
                <a:custGeom>
                  <a:avLst/>
                  <a:gdLst>
                    <a:gd name="T0" fmla="*/ 0 w 111"/>
                    <a:gd name="T1" fmla="*/ 10 h 186"/>
                    <a:gd name="T2" fmla="*/ 0 w 111"/>
                    <a:gd name="T3" fmla="*/ 94 h 186"/>
                    <a:gd name="T4" fmla="*/ 55 w 111"/>
                    <a:gd name="T5" fmla="*/ 87 h 186"/>
                    <a:gd name="T6" fmla="*/ 55 w 111"/>
                    <a:gd name="T7" fmla="*/ 0 h 186"/>
                    <a:gd name="T8" fmla="*/ 0 w 111"/>
                    <a:gd name="T9" fmla="*/ 10 h 1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86">
                      <a:moveTo>
                        <a:pt x="0" y="19"/>
                      </a:moveTo>
                      <a:lnTo>
                        <a:pt x="0" y="186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79" name="Freeform 109"/>
                <p:cNvSpPr>
                  <a:spLocks/>
                </p:cNvSpPr>
                <p:nvPr/>
              </p:nvSpPr>
              <p:spPr bwMode="auto">
                <a:xfrm>
                  <a:off x="5093" y="1666"/>
                  <a:ext cx="64" cy="104"/>
                </a:xfrm>
                <a:custGeom>
                  <a:avLst/>
                  <a:gdLst>
                    <a:gd name="T0" fmla="*/ 0 w 129"/>
                    <a:gd name="T1" fmla="*/ 104 h 207"/>
                    <a:gd name="T2" fmla="*/ 64 w 129"/>
                    <a:gd name="T3" fmla="*/ 96 h 207"/>
                    <a:gd name="T4" fmla="*/ 64 w 129"/>
                    <a:gd name="T5" fmla="*/ 0 h 207"/>
                    <a:gd name="T6" fmla="*/ 0 w 129"/>
                    <a:gd name="T7" fmla="*/ 12 h 207"/>
                    <a:gd name="T8" fmla="*/ 0 w 129"/>
                    <a:gd name="T9" fmla="*/ 104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07">
                      <a:moveTo>
                        <a:pt x="0" y="207"/>
                      </a:moveTo>
                      <a:lnTo>
                        <a:pt x="129" y="191"/>
                      </a:lnTo>
                      <a:lnTo>
                        <a:pt x="129" y="0"/>
                      </a:lnTo>
                      <a:lnTo>
                        <a:pt x="0" y="23"/>
                      </a:lnTo>
                      <a:lnTo>
                        <a:pt x="0" y="20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0" name="Freeform 110"/>
                <p:cNvSpPr>
                  <a:spLocks/>
                </p:cNvSpPr>
                <p:nvPr/>
              </p:nvSpPr>
              <p:spPr bwMode="auto">
                <a:xfrm>
                  <a:off x="5016" y="1452"/>
                  <a:ext cx="58" cy="101"/>
                </a:xfrm>
                <a:custGeom>
                  <a:avLst/>
                  <a:gdLst>
                    <a:gd name="T0" fmla="*/ 58 w 118"/>
                    <a:gd name="T1" fmla="*/ 87 h 202"/>
                    <a:gd name="T2" fmla="*/ 58 w 118"/>
                    <a:gd name="T3" fmla="*/ 0 h 202"/>
                    <a:gd name="T4" fmla="*/ 0 w 118"/>
                    <a:gd name="T5" fmla="*/ 17 h 202"/>
                    <a:gd name="T6" fmla="*/ 0 w 118"/>
                    <a:gd name="T7" fmla="*/ 101 h 202"/>
                    <a:gd name="T8" fmla="*/ 58 w 118"/>
                    <a:gd name="T9" fmla="*/ 87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118" y="173"/>
                      </a:moveTo>
                      <a:lnTo>
                        <a:pt x="118" y="0"/>
                      </a:lnTo>
                      <a:lnTo>
                        <a:pt x="0" y="34"/>
                      </a:lnTo>
                      <a:lnTo>
                        <a:pt x="0" y="202"/>
                      </a:lnTo>
                      <a:lnTo>
                        <a:pt x="118" y="1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1" name="Freeform 111"/>
                <p:cNvSpPr>
                  <a:spLocks/>
                </p:cNvSpPr>
                <p:nvPr/>
              </p:nvSpPr>
              <p:spPr bwMode="auto">
                <a:xfrm>
                  <a:off x="5093" y="1547"/>
                  <a:ext cx="64" cy="107"/>
                </a:xfrm>
                <a:custGeom>
                  <a:avLst/>
                  <a:gdLst>
                    <a:gd name="T0" fmla="*/ 0 w 129"/>
                    <a:gd name="T1" fmla="*/ 16 h 214"/>
                    <a:gd name="T2" fmla="*/ 0 w 129"/>
                    <a:gd name="T3" fmla="*/ 107 h 214"/>
                    <a:gd name="T4" fmla="*/ 64 w 129"/>
                    <a:gd name="T5" fmla="*/ 95 h 214"/>
                    <a:gd name="T6" fmla="*/ 64 w 129"/>
                    <a:gd name="T7" fmla="*/ 0 h 214"/>
                    <a:gd name="T8" fmla="*/ 0 w 129"/>
                    <a:gd name="T9" fmla="*/ 16 h 2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4">
                      <a:moveTo>
                        <a:pt x="0" y="32"/>
                      </a:moveTo>
                      <a:lnTo>
                        <a:pt x="0" y="214"/>
                      </a:lnTo>
                      <a:lnTo>
                        <a:pt x="129" y="189"/>
                      </a:lnTo>
                      <a:lnTo>
                        <a:pt x="129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2" name="Freeform 112"/>
                <p:cNvSpPr>
                  <a:spLocks/>
                </p:cNvSpPr>
                <p:nvPr/>
              </p:nvSpPr>
              <p:spPr bwMode="auto">
                <a:xfrm>
                  <a:off x="5016" y="1681"/>
                  <a:ext cx="58" cy="98"/>
                </a:xfrm>
                <a:custGeom>
                  <a:avLst/>
                  <a:gdLst>
                    <a:gd name="T0" fmla="*/ 0 w 118"/>
                    <a:gd name="T1" fmla="*/ 11 h 196"/>
                    <a:gd name="T2" fmla="*/ 0 w 118"/>
                    <a:gd name="T3" fmla="*/ 98 h 196"/>
                    <a:gd name="T4" fmla="*/ 58 w 118"/>
                    <a:gd name="T5" fmla="*/ 91 h 196"/>
                    <a:gd name="T6" fmla="*/ 58 w 118"/>
                    <a:gd name="T7" fmla="*/ 0 h 196"/>
                    <a:gd name="T8" fmla="*/ 0 w 118"/>
                    <a:gd name="T9" fmla="*/ 11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6">
                      <a:moveTo>
                        <a:pt x="0" y="21"/>
                      </a:moveTo>
                      <a:lnTo>
                        <a:pt x="0" y="196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3" name="Freeform 113"/>
                <p:cNvSpPr>
                  <a:spLocks/>
                </p:cNvSpPr>
                <p:nvPr/>
              </p:nvSpPr>
              <p:spPr bwMode="auto">
                <a:xfrm>
                  <a:off x="5093" y="1793"/>
                  <a:ext cx="64" cy="98"/>
                </a:xfrm>
                <a:custGeom>
                  <a:avLst/>
                  <a:gdLst>
                    <a:gd name="T0" fmla="*/ 0 w 129"/>
                    <a:gd name="T1" fmla="*/ 98 h 196"/>
                    <a:gd name="T2" fmla="*/ 64 w 129"/>
                    <a:gd name="T3" fmla="*/ 96 h 196"/>
                    <a:gd name="T4" fmla="*/ 64 w 129"/>
                    <a:gd name="T5" fmla="*/ 0 h 196"/>
                    <a:gd name="T6" fmla="*/ 0 w 129"/>
                    <a:gd name="T7" fmla="*/ 6 h 196"/>
                    <a:gd name="T8" fmla="*/ 0 w 129"/>
                    <a:gd name="T9" fmla="*/ 98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196">
                      <a:moveTo>
                        <a:pt x="0" y="196"/>
                      </a:moveTo>
                      <a:lnTo>
                        <a:pt x="129" y="192"/>
                      </a:lnTo>
                      <a:lnTo>
                        <a:pt x="129" y="0"/>
                      </a:lnTo>
                      <a:lnTo>
                        <a:pt x="0" y="12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4" name="Freeform 114"/>
                <p:cNvSpPr>
                  <a:spLocks/>
                </p:cNvSpPr>
                <p:nvPr/>
              </p:nvSpPr>
              <p:spPr bwMode="auto">
                <a:xfrm>
                  <a:off x="5016" y="1800"/>
                  <a:ext cx="58" cy="96"/>
                </a:xfrm>
                <a:custGeom>
                  <a:avLst/>
                  <a:gdLst>
                    <a:gd name="T0" fmla="*/ 0 w 118"/>
                    <a:gd name="T1" fmla="*/ 6 h 192"/>
                    <a:gd name="T2" fmla="*/ 0 w 118"/>
                    <a:gd name="T3" fmla="*/ 96 h 192"/>
                    <a:gd name="T4" fmla="*/ 58 w 118"/>
                    <a:gd name="T5" fmla="*/ 91 h 192"/>
                    <a:gd name="T6" fmla="*/ 58 w 118"/>
                    <a:gd name="T7" fmla="*/ 0 h 192"/>
                    <a:gd name="T8" fmla="*/ 0 w 118"/>
                    <a:gd name="T9" fmla="*/ 6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2">
                      <a:moveTo>
                        <a:pt x="0" y="12"/>
                      </a:moveTo>
                      <a:lnTo>
                        <a:pt x="0" y="192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5" name="Freeform 115"/>
                <p:cNvSpPr>
                  <a:spLocks/>
                </p:cNvSpPr>
                <p:nvPr/>
              </p:nvSpPr>
              <p:spPr bwMode="auto">
                <a:xfrm>
                  <a:off x="4942" y="1473"/>
                  <a:ext cx="55" cy="98"/>
                </a:xfrm>
                <a:custGeom>
                  <a:avLst/>
                  <a:gdLst>
                    <a:gd name="T0" fmla="*/ 55 w 111"/>
                    <a:gd name="T1" fmla="*/ 0 h 196"/>
                    <a:gd name="T2" fmla="*/ 0 w 111"/>
                    <a:gd name="T3" fmla="*/ 16 h 196"/>
                    <a:gd name="T4" fmla="*/ 0 w 111"/>
                    <a:gd name="T5" fmla="*/ 98 h 196"/>
                    <a:gd name="T6" fmla="*/ 55 w 111"/>
                    <a:gd name="T7" fmla="*/ 84 h 196"/>
                    <a:gd name="T8" fmla="*/ 55 w 111"/>
                    <a:gd name="T9" fmla="*/ 0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6">
                      <a:moveTo>
                        <a:pt x="111" y="0"/>
                      </a:moveTo>
                      <a:lnTo>
                        <a:pt x="0" y="31"/>
                      </a:lnTo>
                      <a:lnTo>
                        <a:pt x="0" y="196"/>
                      </a:lnTo>
                      <a:lnTo>
                        <a:pt x="111" y="168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6" name="Freeform 116"/>
                <p:cNvSpPr>
                  <a:spLocks/>
                </p:cNvSpPr>
                <p:nvPr/>
              </p:nvSpPr>
              <p:spPr bwMode="auto">
                <a:xfrm>
                  <a:off x="4942" y="1585"/>
                  <a:ext cx="55" cy="97"/>
                </a:xfrm>
                <a:custGeom>
                  <a:avLst/>
                  <a:gdLst>
                    <a:gd name="T0" fmla="*/ 55 w 111"/>
                    <a:gd name="T1" fmla="*/ 0 h 193"/>
                    <a:gd name="T2" fmla="*/ 0 w 111"/>
                    <a:gd name="T3" fmla="*/ 13 h 193"/>
                    <a:gd name="T4" fmla="*/ 0 w 111"/>
                    <a:gd name="T5" fmla="*/ 97 h 193"/>
                    <a:gd name="T6" fmla="*/ 55 w 111"/>
                    <a:gd name="T7" fmla="*/ 86 h 193"/>
                    <a:gd name="T8" fmla="*/ 55 w 111"/>
                    <a:gd name="T9" fmla="*/ 0 h 1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3">
                      <a:moveTo>
                        <a:pt x="111" y="0"/>
                      </a:moveTo>
                      <a:lnTo>
                        <a:pt x="0" y="26"/>
                      </a:lnTo>
                      <a:lnTo>
                        <a:pt x="0" y="193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7" name="Freeform 117"/>
                <p:cNvSpPr>
                  <a:spLocks/>
                </p:cNvSpPr>
                <p:nvPr/>
              </p:nvSpPr>
              <p:spPr bwMode="auto">
                <a:xfrm>
                  <a:off x="4517" y="1772"/>
                  <a:ext cx="39" cy="68"/>
                </a:xfrm>
                <a:custGeom>
                  <a:avLst/>
                  <a:gdLst>
                    <a:gd name="T0" fmla="*/ 0 w 77"/>
                    <a:gd name="T1" fmla="*/ 6 h 136"/>
                    <a:gd name="T2" fmla="*/ 0 w 77"/>
                    <a:gd name="T3" fmla="*/ 68 h 136"/>
                    <a:gd name="T4" fmla="*/ 39 w 77"/>
                    <a:gd name="T5" fmla="*/ 64 h 136"/>
                    <a:gd name="T6" fmla="*/ 39 w 77"/>
                    <a:gd name="T7" fmla="*/ 0 h 136"/>
                    <a:gd name="T8" fmla="*/ 0 w 77"/>
                    <a:gd name="T9" fmla="*/ 6 h 1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6">
                      <a:moveTo>
                        <a:pt x="0" y="12"/>
                      </a:moveTo>
                      <a:lnTo>
                        <a:pt x="0" y="136"/>
                      </a:lnTo>
                      <a:lnTo>
                        <a:pt x="77" y="127"/>
                      </a:lnTo>
                      <a:lnTo>
                        <a:pt x="77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8" name="Freeform 118"/>
                <p:cNvSpPr>
                  <a:spLocks/>
                </p:cNvSpPr>
                <p:nvPr/>
              </p:nvSpPr>
              <p:spPr bwMode="auto">
                <a:xfrm>
                  <a:off x="4570" y="1675"/>
                  <a:ext cx="39" cy="76"/>
                </a:xfrm>
                <a:custGeom>
                  <a:avLst/>
                  <a:gdLst>
                    <a:gd name="T0" fmla="*/ 0 w 77"/>
                    <a:gd name="T1" fmla="*/ 76 h 152"/>
                    <a:gd name="T2" fmla="*/ 39 w 77"/>
                    <a:gd name="T3" fmla="*/ 70 h 152"/>
                    <a:gd name="T4" fmla="*/ 39 w 77"/>
                    <a:gd name="T5" fmla="*/ 0 h 152"/>
                    <a:gd name="T6" fmla="*/ 0 w 77"/>
                    <a:gd name="T7" fmla="*/ 10 h 152"/>
                    <a:gd name="T8" fmla="*/ 0 w 77"/>
                    <a:gd name="T9" fmla="*/ 76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52">
                      <a:moveTo>
                        <a:pt x="0" y="152"/>
                      </a:moveTo>
                      <a:lnTo>
                        <a:pt x="77" y="139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89" name="Freeform 119"/>
                <p:cNvSpPr>
                  <a:spLocks/>
                </p:cNvSpPr>
                <p:nvPr/>
              </p:nvSpPr>
              <p:spPr bwMode="auto">
                <a:xfrm>
                  <a:off x="4517" y="1687"/>
                  <a:ext cx="39" cy="75"/>
                </a:xfrm>
                <a:custGeom>
                  <a:avLst/>
                  <a:gdLst>
                    <a:gd name="T0" fmla="*/ 0 w 77"/>
                    <a:gd name="T1" fmla="*/ 75 h 149"/>
                    <a:gd name="T2" fmla="*/ 39 w 77"/>
                    <a:gd name="T3" fmla="*/ 67 h 149"/>
                    <a:gd name="T4" fmla="*/ 39 w 77"/>
                    <a:gd name="T5" fmla="*/ 0 h 149"/>
                    <a:gd name="T6" fmla="*/ 0 w 77"/>
                    <a:gd name="T7" fmla="*/ 10 h 149"/>
                    <a:gd name="T8" fmla="*/ 0 w 77"/>
                    <a:gd name="T9" fmla="*/ 75 h 1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9">
                      <a:moveTo>
                        <a:pt x="0" y="149"/>
                      </a:moveTo>
                      <a:lnTo>
                        <a:pt x="77" y="134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0" name="Freeform 120"/>
                <p:cNvSpPr>
                  <a:spLocks/>
                </p:cNvSpPr>
                <p:nvPr/>
              </p:nvSpPr>
              <p:spPr bwMode="auto">
                <a:xfrm>
                  <a:off x="4517" y="1854"/>
                  <a:ext cx="39" cy="66"/>
                </a:xfrm>
                <a:custGeom>
                  <a:avLst/>
                  <a:gdLst>
                    <a:gd name="T0" fmla="*/ 0 w 77"/>
                    <a:gd name="T1" fmla="*/ 5 h 131"/>
                    <a:gd name="T2" fmla="*/ 0 w 77"/>
                    <a:gd name="T3" fmla="*/ 66 h 131"/>
                    <a:gd name="T4" fmla="*/ 39 w 77"/>
                    <a:gd name="T5" fmla="*/ 63 h 131"/>
                    <a:gd name="T6" fmla="*/ 39 w 77"/>
                    <a:gd name="T7" fmla="*/ 0 h 131"/>
                    <a:gd name="T8" fmla="*/ 0 w 77"/>
                    <a:gd name="T9" fmla="*/ 5 h 1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1">
                      <a:moveTo>
                        <a:pt x="0" y="9"/>
                      </a:moveTo>
                      <a:lnTo>
                        <a:pt x="0" y="131"/>
                      </a:lnTo>
                      <a:lnTo>
                        <a:pt x="77" y="125"/>
                      </a:lnTo>
                      <a:lnTo>
                        <a:pt x="77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1" name="Freeform 121"/>
                <p:cNvSpPr>
                  <a:spLocks/>
                </p:cNvSpPr>
                <p:nvPr/>
              </p:nvSpPr>
              <p:spPr bwMode="auto">
                <a:xfrm>
                  <a:off x="4570" y="1763"/>
                  <a:ext cx="39" cy="71"/>
                </a:xfrm>
                <a:custGeom>
                  <a:avLst/>
                  <a:gdLst>
                    <a:gd name="T0" fmla="*/ 0 w 77"/>
                    <a:gd name="T1" fmla="*/ 71 h 141"/>
                    <a:gd name="T2" fmla="*/ 39 w 77"/>
                    <a:gd name="T3" fmla="*/ 66 h 141"/>
                    <a:gd name="T4" fmla="*/ 39 w 77"/>
                    <a:gd name="T5" fmla="*/ 0 h 141"/>
                    <a:gd name="T6" fmla="*/ 0 w 77"/>
                    <a:gd name="T7" fmla="*/ 6 h 141"/>
                    <a:gd name="T8" fmla="*/ 0 w 77"/>
                    <a:gd name="T9" fmla="*/ 71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0" y="141"/>
                      </a:moveTo>
                      <a:lnTo>
                        <a:pt x="77" y="132"/>
                      </a:lnTo>
                      <a:lnTo>
                        <a:pt x="77" y="0"/>
                      </a:lnTo>
                      <a:lnTo>
                        <a:pt x="0" y="12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2" name="Freeform 122"/>
                <p:cNvSpPr>
                  <a:spLocks/>
                </p:cNvSpPr>
                <p:nvPr/>
              </p:nvSpPr>
              <p:spPr bwMode="auto">
                <a:xfrm>
                  <a:off x="4465" y="1781"/>
                  <a:ext cx="39" cy="65"/>
                </a:xfrm>
                <a:custGeom>
                  <a:avLst/>
                  <a:gdLst>
                    <a:gd name="T0" fmla="*/ 39 w 77"/>
                    <a:gd name="T1" fmla="*/ 0 h 130"/>
                    <a:gd name="T2" fmla="*/ 0 w 77"/>
                    <a:gd name="T3" fmla="*/ 7 h 130"/>
                    <a:gd name="T4" fmla="*/ 0 w 77"/>
                    <a:gd name="T5" fmla="*/ 65 h 130"/>
                    <a:gd name="T6" fmla="*/ 39 w 77"/>
                    <a:gd name="T7" fmla="*/ 61 h 130"/>
                    <a:gd name="T8" fmla="*/ 39 w 77"/>
                    <a:gd name="T9" fmla="*/ 0 h 1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0">
                      <a:moveTo>
                        <a:pt x="77" y="0"/>
                      </a:moveTo>
                      <a:lnTo>
                        <a:pt x="0" y="13"/>
                      </a:lnTo>
                      <a:lnTo>
                        <a:pt x="0" y="130"/>
                      </a:lnTo>
                      <a:lnTo>
                        <a:pt x="77" y="12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3" name="Freeform 123"/>
                <p:cNvSpPr>
                  <a:spLocks/>
                </p:cNvSpPr>
                <p:nvPr/>
              </p:nvSpPr>
              <p:spPr bwMode="auto">
                <a:xfrm>
                  <a:off x="4517" y="1605"/>
                  <a:ext cx="39" cy="70"/>
                </a:xfrm>
                <a:custGeom>
                  <a:avLst/>
                  <a:gdLst>
                    <a:gd name="T0" fmla="*/ 39 w 77"/>
                    <a:gd name="T1" fmla="*/ 60 h 139"/>
                    <a:gd name="T2" fmla="*/ 39 w 77"/>
                    <a:gd name="T3" fmla="*/ 0 h 139"/>
                    <a:gd name="T4" fmla="*/ 0 w 77"/>
                    <a:gd name="T5" fmla="*/ 10 h 139"/>
                    <a:gd name="T6" fmla="*/ 0 w 77"/>
                    <a:gd name="T7" fmla="*/ 70 h 139"/>
                    <a:gd name="T8" fmla="*/ 39 w 77"/>
                    <a:gd name="T9" fmla="*/ 60 h 1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9">
                      <a:moveTo>
                        <a:pt x="77" y="120"/>
                      </a:move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39"/>
                      </a:lnTo>
                      <a:lnTo>
                        <a:pt x="77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4" name="Freeform 124"/>
                <p:cNvSpPr>
                  <a:spLocks/>
                </p:cNvSpPr>
                <p:nvPr/>
              </p:nvSpPr>
              <p:spPr bwMode="auto">
                <a:xfrm>
                  <a:off x="4465" y="1618"/>
                  <a:ext cx="39" cy="70"/>
                </a:xfrm>
                <a:custGeom>
                  <a:avLst/>
                  <a:gdLst>
                    <a:gd name="T0" fmla="*/ 39 w 77"/>
                    <a:gd name="T1" fmla="*/ 0 h 141"/>
                    <a:gd name="T2" fmla="*/ 0 w 77"/>
                    <a:gd name="T3" fmla="*/ 10 h 141"/>
                    <a:gd name="T4" fmla="*/ 0 w 77"/>
                    <a:gd name="T5" fmla="*/ 70 h 141"/>
                    <a:gd name="T6" fmla="*/ 39 w 77"/>
                    <a:gd name="T7" fmla="*/ 60 h 141"/>
                    <a:gd name="T8" fmla="*/ 39 w 77"/>
                    <a:gd name="T9" fmla="*/ 0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77" y="0"/>
                      </a:moveTo>
                      <a:lnTo>
                        <a:pt x="0" y="21"/>
                      </a:lnTo>
                      <a:lnTo>
                        <a:pt x="0" y="141"/>
                      </a:lnTo>
                      <a:lnTo>
                        <a:pt x="77" y="12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5" name="Freeform 125"/>
                <p:cNvSpPr>
                  <a:spLocks/>
                </p:cNvSpPr>
                <p:nvPr/>
              </p:nvSpPr>
              <p:spPr bwMode="auto">
                <a:xfrm>
                  <a:off x="4465" y="1699"/>
                  <a:ext cx="39" cy="72"/>
                </a:xfrm>
                <a:custGeom>
                  <a:avLst/>
                  <a:gdLst>
                    <a:gd name="T0" fmla="*/ 39 w 77"/>
                    <a:gd name="T1" fmla="*/ 0 h 145"/>
                    <a:gd name="T2" fmla="*/ 0 w 77"/>
                    <a:gd name="T3" fmla="*/ 9 h 145"/>
                    <a:gd name="T4" fmla="*/ 0 w 77"/>
                    <a:gd name="T5" fmla="*/ 72 h 145"/>
                    <a:gd name="T6" fmla="*/ 39 w 77"/>
                    <a:gd name="T7" fmla="*/ 65 h 145"/>
                    <a:gd name="T8" fmla="*/ 39 w 77"/>
                    <a:gd name="T9" fmla="*/ 0 h 1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5">
                      <a:moveTo>
                        <a:pt x="77" y="0"/>
                      </a:moveTo>
                      <a:lnTo>
                        <a:pt x="0" y="19"/>
                      </a:lnTo>
                      <a:lnTo>
                        <a:pt x="0" y="145"/>
                      </a:lnTo>
                      <a:lnTo>
                        <a:pt x="77" y="13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6" name="Freeform 126"/>
                <p:cNvSpPr>
                  <a:spLocks/>
                </p:cNvSpPr>
                <p:nvPr/>
              </p:nvSpPr>
              <p:spPr bwMode="auto">
                <a:xfrm>
                  <a:off x="4570" y="1849"/>
                  <a:ext cx="39" cy="68"/>
                </a:xfrm>
                <a:custGeom>
                  <a:avLst/>
                  <a:gdLst>
                    <a:gd name="T0" fmla="*/ 0 w 77"/>
                    <a:gd name="T1" fmla="*/ 4 h 135"/>
                    <a:gd name="T2" fmla="*/ 0 w 77"/>
                    <a:gd name="T3" fmla="*/ 68 h 135"/>
                    <a:gd name="T4" fmla="*/ 39 w 77"/>
                    <a:gd name="T5" fmla="*/ 65 h 135"/>
                    <a:gd name="T6" fmla="*/ 39 w 77"/>
                    <a:gd name="T7" fmla="*/ 0 h 135"/>
                    <a:gd name="T8" fmla="*/ 0 w 77"/>
                    <a:gd name="T9" fmla="*/ 4 h 1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5">
                      <a:moveTo>
                        <a:pt x="0" y="8"/>
                      </a:moveTo>
                      <a:lnTo>
                        <a:pt x="0" y="135"/>
                      </a:lnTo>
                      <a:lnTo>
                        <a:pt x="77" y="130"/>
                      </a:lnTo>
                      <a:lnTo>
                        <a:pt x="77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7" name="Freeform 127"/>
                <p:cNvSpPr>
                  <a:spLocks/>
                </p:cNvSpPr>
                <p:nvPr/>
              </p:nvSpPr>
              <p:spPr bwMode="auto">
                <a:xfrm>
                  <a:off x="4465" y="1859"/>
                  <a:ext cx="39" cy="64"/>
                </a:xfrm>
                <a:custGeom>
                  <a:avLst/>
                  <a:gdLst>
                    <a:gd name="T0" fmla="*/ 0 w 77"/>
                    <a:gd name="T1" fmla="*/ 64 h 127"/>
                    <a:gd name="T2" fmla="*/ 39 w 77"/>
                    <a:gd name="T3" fmla="*/ 61 h 127"/>
                    <a:gd name="T4" fmla="*/ 39 w 77"/>
                    <a:gd name="T5" fmla="*/ 0 h 127"/>
                    <a:gd name="T6" fmla="*/ 0 w 77"/>
                    <a:gd name="T7" fmla="*/ 4 h 127"/>
                    <a:gd name="T8" fmla="*/ 0 w 77"/>
                    <a:gd name="T9" fmla="*/ 64 h 1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27">
                      <a:moveTo>
                        <a:pt x="0" y="127"/>
                      </a:moveTo>
                      <a:lnTo>
                        <a:pt x="77" y="122"/>
                      </a:lnTo>
                      <a:lnTo>
                        <a:pt x="77" y="0"/>
                      </a:lnTo>
                      <a:lnTo>
                        <a:pt x="0" y="8"/>
                      </a:lnTo>
                      <a:lnTo>
                        <a:pt x="0" y="1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8" name="Freeform 128"/>
                <p:cNvSpPr>
                  <a:spLocks/>
                </p:cNvSpPr>
                <p:nvPr/>
              </p:nvSpPr>
              <p:spPr bwMode="auto">
                <a:xfrm>
                  <a:off x="4415" y="1941"/>
                  <a:ext cx="923" cy="27"/>
                </a:xfrm>
                <a:custGeom>
                  <a:avLst/>
                  <a:gdLst>
                    <a:gd name="T0" fmla="*/ 923 w 1845"/>
                    <a:gd name="T1" fmla="*/ 27 h 55"/>
                    <a:gd name="T2" fmla="*/ 923 w 1845"/>
                    <a:gd name="T3" fmla="*/ 0 h 55"/>
                    <a:gd name="T4" fmla="*/ 11 w 1845"/>
                    <a:gd name="T5" fmla="*/ 0 h 55"/>
                    <a:gd name="T6" fmla="*/ 0 w 1845"/>
                    <a:gd name="T7" fmla="*/ 27 h 55"/>
                    <a:gd name="T8" fmla="*/ 923 w 1845"/>
                    <a:gd name="T9" fmla="*/ 27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5">
                      <a:moveTo>
                        <a:pt x="1845" y="55"/>
                      </a:moveTo>
                      <a:lnTo>
                        <a:pt x="1845" y="0"/>
                      </a:lnTo>
                      <a:lnTo>
                        <a:pt x="22" y="0"/>
                      </a:lnTo>
                      <a:lnTo>
                        <a:pt x="0" y="55"/>
                      </a:lnTo>
                      <a:lnTo>
                        <a:pt x="1845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99" name="Freeform 130+"/>
                <p:cNvSpPr>
                  <a:spLocks/>
                </p:cNvSpPr>
                <p:nvPr/>
              </p:nvSpPr>
              <p:spPr bwMode="auto">
                <a:xfrm>
                  <a:off x="4703" y="1328"/>
                  <a:ext cx="154" cy="505"/>
                </a:xfrm>
                <a:custGeom>
                  <a:avLst/>
                  <a:gdLst>
                    <a:gd name="T0" fmla="*/ 154 w 306"/>
                    <a:gd name="T1" fmla="*/ 0 h 1011"/>
                    <a:gd name="T2" fmla="*/ 0 w 306"/>
                    <a:gd name="T3" fmla="*/ 59 h 1011"/>
                    <a:gd name="T4" fmla="*/ 0 w 306"/>
                    <a:gd name="T5" fmla="*/ 235 h 1011"/>
                    <a:gd name="T6" fmla="*/ 24 w 306"/>
                    <a:gd name="T7" fmla="*/ 258 h 1011"/>
                    <a:gd name="T8" fmla="*/ 24 w 306"/>
                    <a:gd name="T9" fmla="*/ 505 h 1011"/>
                    <a:gd name="T10" fmla="*/ 154 w 306"/>
                    <a:gd name="T11" fmla="*/ 491 h 1011"/>
                    <a:gd name="T12" fmla="*/ 154 w 306"/>
                    <a:gd name="T13" fmla="*/ 0 h 10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06" h="1011">
                      <a:moveTo>
                        <a:pt x="306" y="0"/>
                      </a:moveTo>
                      <a:lnTo>
                        <a:pt x="0" y="119"/>
                      </a:lnTo>
                      <a:lnTo>
                        <a:pt x="0" y="471"/>
                      </a:lnTo>
                      <a:lnTo>
                        <a:pt x="47" y="517"/>
                      </a:lnTo>
                      <a:lnTo>
                        <a:pt x="47" y="1011"/>
                      </a:lnTo>
                      <a:lnTo>
                        <a:pt x="306" y="982"/>
                      </a:lnTo>
                      <a:lnTo>
                        <a:pt x="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0" name="Freeform 131"/>
                <p:cNvSpPr>
                  <a:spLocks/>
                </p:cNvSpPr>
                <p:nvPr/>
              </p:nvSpPr>
              <p:spPr bwMode="auto">
                <a:xfrm>
                  <a:off x="4703" y="1563"/>
                  <a:ext cx="24" cy="273"/>
                </a:xfrm>
                <a:custGeom>
                  <a:avLst/>
                  <a:gdLst>
                    <a:gd name="T0" fmla="*/ 0 w 47"/>
                    <a:gd name="T1" fmla="*/ 0 h 546"/>
                    <a:gd name="T2" fmla="*/ 0 w 47"/>
                    <a:gd name="T3" fmla="*/ 273 h 546"/>
                    <a:gd name="T4" fmla="*/ 24 w 47"/>
                    <a:gd name="T5" fmla="*/ 270 h 546"/>
                    <a:gd name="T6" fmla="*/ 24 w 47"/>
                    <a:gd name="T7" fmla="*/ 23 h 546"/>
                    <a:gd name="T8" fmla="*/ 0 w 47"/>
                    <a:gd name="T9" fmla="*/ 0 h 5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7" h="546">
                      <a:moveTo>
                        <a:pt x="0" y="0"/>
                      </a:moveTo>
                      <a:lnTo>
                        <a:pt x="0" y="546"/>
                      </a:lnTo>
                      <a:lnTo>
                        <a:pt x="47" y="540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1" name="Freeform 132"/>
                <p:cNvSpPr>
                  <a:spLocks/>
                </p:cNvSpPr>
                <p:nvPr/>
              </p:nvSpPr>
              <p:spPr bwMode="auto">
                <a:xfrm>
                  <a:off x="4720" y="1866"/>
                  <a:ext cx="53" cy="85"/>
                </a:xfrm>
                <a:custGeom>
                  <a:avLst/>
                  <a:gdLst>
                    <a:gd name="T0" fmla="*/ 0 w 107"/>
                    <a:gd name="T1" fmla="*/ 4 h 170"/>
                    <a:gd name="T2" fmla="*/ 0 w 107"/>
                    <a:gd name="T3" fmla="*/ 85 h 170"/>
                    <a:gd name="T4" fmla="*/ 53 w 107"/>
                    <a:gd name="T5" fmla="*/ 82 h 170"/>
                    <a:gd name="T6" fmla="*/ 53 w 107"/>
                    <a:gd name="T7" fmla="*/ 0 h 170"/>
                    <a:gd name="T8" fmla="*/ 0 w 107"/>
                    <a:gd name="T9" fmla="*/ 4 h 1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7" h="170">
                      <a:moveTo>
                        <a:pt x="0" y="7"/>
                      </a:moveTo>
                      <a:lnTo>
                        <a:pt x="0" y="170"/>
                      </a:lnTo>
                      <a:lnTo>
                        <a:pt x="107" y="163"/>
                      </a:lnTo>
                      <a:lnTo>
                        <a:pt x="107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2" name="Freeform 133"/>
                <p:cNvSpPr>
                  <a:spLocks/>
                </p:cNvSpPr>
                <p:nvPr/>
              </p:nvSpPr>
              <p:spPr bwMode="auto">
                <a:xfrm>
                  <a:off x="4789" y="1860"/>
                  <a:ext cx="50" cy="88"/>
                </a:xfrm>
                <a:custGeom>
                  <a:avLst/>
                  <a:gdLst>
                    <a:gd name="T0" fmla="*/ 0 w 101"/>
                    <a:gd name="T1" fmla="*/ 4 h 176"/>
                    <a:gd name="T2" fmla="*/ 0 w 101"/>
                    <a:gd name="T3" fmla="*/ 88 h 176"/>
                    <a:gd name="T4" fmla="*/ 50 w 101"/>
                    <a:gd name="T5" fmla="*/ 85 h 176"/>
                    <a:gd name="T6" fmla="*/ 50 w 101"/>
                    <a:gd name="T7" fmla="*/ 0 h 176"/>
                    <a:gd name="T8" fmla="*/ 0 w 101"/>
                    <a:gd name="T9" fmla="*/ 4 h 1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1" h="176">
                      <a:moveTo>
                        <a:pt x="0" y="7"/>
                      </a:moveTo>
                      <a:lnTo>
                        <a:pt x="0" y="176"/>
                      </a:lnTo>
                      <a:lnTo>
                        <a:pt x="101" y="169"/>
                      </a:lnTo>
                      <a:lnTo>
                        <a:pt x="101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3" name="Freeform 134"/>
                <p:cNvSpPr>
                  <a:spLocks/>
                </p:cNvSpPr>
                <p:nvPr/>
              </p:nvSpPr>
              <p:spPr bwMode="auto">
                <a:xfrm>
                  <a:off x="4726" y="1390"/>
                  <a:ext cx="37" cy="79"/>
                </a:xfrm>
                <a:custGeom>
                  <a:avLst/>
                  <a:gdLst>
                    <a:gd name="T0" fmla="*/ 0 w 73"/>
                    <a:gd name="T1" fmla="*/ 13 h 158"/>
                    <a:gd name="T2" fmla="*/ 0 w 73"/>
                    <a:gd name="T3" fmla="*/ 79 h 158"/>
                    <a:gd name="T4" fmla="*/ 37 w 73"/>
                    <a:gd name="T5" fmla="*/ 68 h 158"/>
                    <a:gd name="T6" fmla="*/ 37 w 73"/>
                    <a:gd name="T7" fmla="*/ 0 h 158"/>
                    <a:gd name="T8" fmla="*/ 0 w 73"/>
                    <a:gd name="T9" fmla="*/ 13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8">
                      <a:moveTo>
                        <a:pt x="0" y="26"/>
                      </a:moveTo>
                      <a:lnTo>
                        <a:pt x="0" y="158"/>
                      </a:lnTo>
                      <a:lnTo>
                        <a:pt x="73" y="136"/>
                      </a:lnTo>
                      <a:lnTo>
                        <a:pt x="7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4" name="Freeform 135"/>
                <p:cNvSpPr>
                  <a:spLocks/>
                </p:cNvSpPr>
                <p:nvPr/>
              </p:nvSpPr>
              <p:spPr bwMode="auto">
                <a:xfrm>
                  <a:off x="4781" y="1366"/>
                  <a:ext cx="46" cy="87"/>
                </a:xfrm>
                <a:custGeom>
                  <a:avLst/>
                  <a:gdLst>
                    <a:gd name="T0" fmla="*/ 46 w 91"/>
                    <a:gd name="T1" fmla="*/ 73 h 173"/>
                    <a:gd name="T2" fmla="*/ 46 w 91"/>
                    <a:gd name="T3" fmla="*/ 0 h 173"/>
                    <a:gd name="T4" fmla="*/ 0 w 91"/>
                    <a:gd name="T5" fmla="*/ 17 h 173"/>
                    <a:gd name="T6" fmla="*/ 0 w 91"/>
                    <a:gd name="T7" fmla="*/ 87 h 173"/>
                    <a:gd name="T8" fmla="*/ 46 w 91"/>
                    <a:gd name="T9" fmla="*/ 73 h 1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1" h="173">
                      <a:moveTo>
                        <a:pt x="91" y="145"/>
                      </a:moveTo>
                      <a:lnTo>
                        <a:pt x="91" y="0"/>
                      </a:lnTo>
                      <a:lnTo>
                        <a:pt x="0" y="33"/>
                      </a:lnTo>
                      <a:lnTo>
                        <a:pt x="0" y="173"/>
                      </a:lnTo>
                      <a:lnTo>
                        <a:pt x="91" y="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5" name="Freeform 136"/>
                <p:cNvSpPr>
                  <a:spLocks/>
                </p:cNvSpPr>
                <p:nvPr/>
              </p:nvSpPr>
              <p:spPr bwMode="auto">
                <a:xfrm>
                  <a:off x="4781" y="1456"/>
                  <a:ext cx="42" cy="83"/>
                </a:xfrm>
                <a:custGeom>
                  <a:avLst/>
                  <a:gdLst>
                    <a:gd name="T0" fmla="*/ 41 w 85"/>
                    <a:gd name="T1" fmla="*/ 72 h 166"/>
                    <a:gd name="T2" fmla="*/ 42 w 85"/>
                    <a:gd name="T3" fmla="*/ 0 h 166"/>
                    <a:gd name="T4" fmla="*/ 0 w 85"/>
                    <a:gd name="T5" fmla="*/ 15 h 166"/>
                    <a:gd name="T6" fmla="*/ 0 w 85"/>
                    <a:gd name="T7" fmla="*/ 83 h 166"/>
                    <a:gd name="T8" fmla="*/ 41 w 85"/>
                    <a:gd name="T9" fmla="*/ 72 h 1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6">
                      <a:moveTo>
                        <a:pt x="83" y="144"/>
                      </a:moveTo>
                      <a:lnTo>
                        <a:pt x="85" y="0"/>
                      </a:lnTo>
                      <a:lnTo>
                        <a:pt x="0" y="30"/>
                      </a:lnTo>
                      <a:lnTo>
                        <a:pt x="0" y="166"/>
                      </a:lnTo>
                      <a:lnTo>
                        <a:pt x="83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6" name="Freeform 137"/>
                <p:cNvSpPr>
                  <a:spLocks/>
                </p:cNvSpPr>
                <p:nvPr/>
              </p:nvSpPr>
              <p:spPr bwMode="auto">
                <a:xfrm>
                  <a:off x="4726" y="1478"/>
                  <a:ext cx="37" cy="76"/>
                </a:xfrm>
                <a:custGeom>
                  <a:avLst/>
                  <a:gdLst>
                    <a:gd name="T0" fmla="*/ 0 w 73"/>
                    <a:gd name="T1" fmla="*/ 12 h 153"/>
                    <a:gd name="T2" fmla="*/ 0 w 73"/>
                    <a:gd name="T3" fmla="*/ 76 h 153"/>
                    <a:gd name="T4" fmla="*/ 37 w 73"/>
                    <a:gd name="T5" fmla="*/ 67 h 153"/>
                    <a:gd name="T6" fmla="*/ 37 w 73"/>
                    <a:gd name="T7" fmla="*/ 0 h 153"/>
                    <a:gd name="T8" fmla="*/ 0 w 73"/>
                    <a:gd name="T9" fmla="*/ 12 h 15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3">
                      <a:moveTo>
                        <a:pt x="0" y="25"/>
                      </a:moveTo>
                      <a:lnTo>
                        <a:pt x="0" y="153"/>
                      </a:lnTo>
                      <a:lnTo>
                        <a:pt x="73" y="134"/>
                      </a:lnTo>
                      <a:lnTo>
                        <a:pt x="73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7" name="Freeform 138"/>
                <p:cNvSpPr>
                  <a:spLocks/>
                </p:cNvSpPr>
                <p:nvPr/>
              </p:nvSpPr>
              <p:spPr bwMode="auto">
                <a:xfrm>
                  <a:off x="4726" y="1567"/>
                  <a:ext cx="37" cy="79"/>
                </a:xfrm>
                <a:custGeom>
                  <a:avLst/>
                  <a:gdLst>
                    <a:gd name="T0" fmla="*/ 0 w 73"/>
                    <a:gd name="T1" fmla="*/ 10 h 157"/>
                    <a:gd name="T2" fmla="*/ 0 w 73"/>
                    <a:gd name="T3" fmla="*/ 79 h 157"/>
                    <a:gd name="T4" fmla="*/ 37 w 73"/>
                    <a:gd name="T5" fmla="*/ 71 h 157"/>
                    <a:gd name="T6" fmla="*/ 37 w 73"/>
                    <a:gd name="T7" fmla="*/ 0 h 157"/>
                    <a:gd name="T8" fmla="*/ 0 w 73"/>
                    <a:gd name="T9" fmla="*/ 10 h 1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7">
                      <a:moveTo>
                        <a:pt x="0" y="20"/>
                      </a:moveTo>
                      <a:lnTo>
                        <a:pt x="0" y="157"/>
                      </a:lnTo>
                      <a:lnTo>
                        <a:pt x="73" y="141"/>
                      </a:lnTo>
                      <a:lnTo>
                        <a:pt x="73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8" name="Freeform 139"/>
                <p:cNvSpPr>
                  <a:spLocks/>
                </p:cNvSpPr>
                <p:nvPr/>
              </p:nvSpPr>
              <p:spPr bwMode="auto">
                <a:xfrm>
                  <a:off x="4781" y="1550"/>
                  <a:ext cx="42" cy="84"/>
                </a:xfrm>
                <a:custGeom>
                  <a:avLst/>
                  <a:gdLst>
                    <a:gd name="T0" fmla="*/ 41 w 85"/>
                    <a:gd name="T1" fmla="*/ 75 h 167"/>
                    <a:gd name="T2" fmla="*/ 42 w 85"/>
                    <a:gd name="T3" fmla="*/ 0 h 167"/>
                    <a:gd name="T4" fmla="*/ 0 w 85"/>
                    <a:gd name="T5" fmla="*/ 12 h 167"/>
                    <a:gd name="T6" fmla="*/ 0 w 85"/>
                    <a:gd name="T7" fmla="*/ 84 h 167"/>
                    <a:gd name="T8" fmla="*/ 41 w 85"/>
                    <a:gd name="T9" fmla="*/ 75 h 1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7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23"/>
                      </a:lnTo>
                      <a:lnTo>
                        <a:pt x="0" y="167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09" name="Freeform 140"/>
                <p:cNvSpPr>
                  <a:spLocks/>
                </p:cNvSpPr>
                <p:nvPr/>
              </p:nvSpPr>
              <p:spPr bwMode="auto">
                <a:xfrm>
                  <a:off x="4726" y="1659"/>
                  <a:ext cx="37" cy="63"/>
                </a:xfrm>
                <a:custGeom>
                  <a:avLst/>
                  <a:gdLst>
                    <a:gd name="T0" fmla="*/ 0 w 73"/>
                    <a:gd name="T1" fmla="*/ 8 h 126"/>
                    <a:gd name="T2" fmla="*/ 0 w 73"/>
                    <a:gd name="T3" fmla="*/ 63 h 126"/>
                    <a:gd name="T4" fmla="*/ 37 w 73"/>
                    <a:gd name="T5" fmla="*/ 57 h 126"/>
                    <a:gd name="T6" fmla="*/ 37 w 73"/>
                    <a:gd name="T7" fmla="*/ 0 h 126"/>
                    <a:gd name="T8" fmla="*/ 0 w 73"/>
                    <a:gd name="T9" fmla="*/ 8 h 1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26">
                      <a:moveTo>
                        <a:pt x="0" y="16"/>
                      </a:moveTo>
                      <a:lnTo>
                        <a:pt x="0" y="126"/>
                      </a:lnTo>
                      <a:lnTo>
                        <a:pt x="73" y="114"/>
                      </a:lnTo>
                      <a:lnTo>
                        <a:pt x="73" y="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10" name="Freeform 141"/>
                <p:cNvSpPr>
                  <a:spLocks/>
                </p:cNvSpPr>
                <p:nvPr/>
              </p:nvSpPr>
              <p:spPr bwMode="auto">
                <a:xfrm>
                  <a:off x="4781" y="1646"/>
                  <a:ext cx="42" cy="67"/>
                </a:xfrm>
                <a:custGeom>
                  <a:avLst/>
                  <a:gdLst>
                    <a:gd name="T0" fmla="*/ 41 w 85"/>
                    <a:gd name="T1" fmla="*/ 61 h 133"/>
                    <a:gd name="T2" fmla="*/ 42 w 85"/>
                    <a:gd name="T3" fmla="*/ 0 h 133"/>
                    <a:gd name="T4" fmla="*/ 0 w 85"/>
                    <a:gd name="T5" fmla="*/ 9 h 133"/>
                    <a:gd name="T6" fmla="*/ 0 w 85"/>
                    <a:gd name="T7" fmla="*/ 67 h 133"/>
                    <a:gd name="T8" fmla="*/ 41 w 85"/>
                    <a:gd name="T9" fmla="*/ 61 h 1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33">
                      <a:moveTo>
                        <a:pt x="83" y="121"/>
                      </a:moveTo>
                      <a:lnTo>
                        <a:pt x="85" y="0"/>
                      </a:lnTo>
                      <a:lnTo>
                        <a:pt x="0" y="17"/>
                      </a:lnTo>
                      <a:lnTo>
                        <a:pt x="0" y="133"/>
                      </a:lnTo>
                      <a:lnTo>
                        <a:pt x="83" y="1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11" name="Freeform 142"/>
                <p:cNvSpPr>
                  <a:spLocks/>
                </p:cNvSpPr>
                <p:nvPr/>
              </p:nvSpPr>
              <p:spPr bwMode="auto">
                <a:xfrm>
                  <a:off x="4726" y="1737"/>
                  <a:ext cx="37" cy="76"/>
                </a:xfrm>
                <a:custGeom>
                  <a:avLst/>
                  <a:gdLst>
                    <a:gd name="T0" fmla="*/ 0 w 73"/>
                    <a:gd name="T1" fmla="*/ 5 h 152"/>
                    <a:gd name="T2" fmla="*/ 0 w 73"/>
                    <a:gd name="T3" fmla="*/ 76 h 152"/>
                    <a:gd name="T4" fmla="*/ 37 w 73"/>
                    <a:gd name="T5" fmla="*/ 72 h 152"/>
                    <a:gd name="T6" fmla="*/ 37 w 73"/>
                    <a:gd name="T7" fmla="*/ 0 h 152"/>
                    <a:gd name="T8" fmla="*/ 0 w 73"/>
                    <a:gd name="T9" fmla="*/ 5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2">
                      <a:moveTo>
                        <a:pt x="0" y="10"/>
                      </a:moveTo>
                      <a:lnTo>
                        <a:pt x="0" y="152"/>
                      </a:lnTo>
                      <a:lnTo>
                        <a:pt x="73" y="144"/>
                      </a:lnTo>
                      <a:lnTo>
                        <a:pt x="73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12" name="Freeform 143"/>
                <p:cNvSpPr>
                  <a:spLocks/>
                </p:cNvSpPr>
                <p:nvPr/>
              </p:nvSpPr>
              <p:spPr bwMode="auto">
                <a:xfrm>
                  <a:off x="4781" y="1729"/>
                  <a:ext cx="42" cy="79"/>
                </a:xfrm>
                <a:custGeom>
                  <a:avLst/>
                  <a:gdLst>
                    <a:gd name="T0" fmla="*/ 41 w 85"/>
                    <a:gd name="T1" fmla="*/ 75 h 158"/>
                    <a:gd name="T2" fmla="*/ 42 w 85"/>
                    <a:gd name="T3" fmla="*/ 0 h 158"/>
                    <a:gd name="T4" fmla="*/ 0 w 85"/>
                    <a:gd name="T5" fmla="*/ 7 h 158"/>
                    <a:gd name="T6" fmla="*/ 0 w 85"/>
                    <a:gd name="T7" fmla="*/ 79 h 158"/>
                    <a:gd name="T8" fmla="*/ 41 w 85"/>
                    <a:gd name="T9" fmla="*/ 75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8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13"/>
                      </a:lnTo>
                      <a:lnTo>
                        <a:pt x="0" y="158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716" name="ЖК Новая Охта"/>
            <p:cNvGrpSpPr>
              <a:grpSpLocks/>
            </p:cNvGrpSpPr>
            <p:nvPr/>
          </p:nvGrpSpPr>
          <p:grpSpPr bwMode="auto">
            <a:xfrm>
              <a:off x="2283159" y="8316913"/>
              <a:ext cx="2932113" cy="338137"/>
              <a:chOff x="3273143" y="8317225"/>
              <a:chExt cx="2932090" cy="338554"/>
            </a:xfrm>
          </p:grpSpPr>
          <p:sp>
            <p:nvSpPr>
              <p:cNvPr id="717" name="СПБ_текст"/>
              <p:cNvSpPr>
                <a:spLocks noChangeArrowheads="1"/>
              </p:cNvSpPr>
              <p:nvPr/>
            </p:nvSpPr>
            <p:spPr bwMode="auto">
              <a:xfrm>
                <a:off x="3273143" y="8317225"/>
                <a:ext cx="2017995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defTabSz="1122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defTabSz="1122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defTabSz="1122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defTabSz="1122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ru-RU" altLang="ru-RU" sz="1600">
                    <a:solidFill>
                      <a:srgbClr val="00385E"/>
                    </a:solidFill>
                  </a:rPr>
                  <a:t>ЖК «Новая Охта»</a:t>
                </a:r>
              </a:p>
            </p:txBody>
          </p:sp>
          <p:cxnSp>
            <p:nvCxnSpPr>
              <p:cNvPr id="718" name="Прямая со стрелкой 717"/>
              <p:cNvCxnSpPr/>
              <p:nvPr/>
            </p:nvCxnSpPr>
            <p:spPr>
              <a:xfrm>
                <a:off x="3273143" y="8592201"/>
                <a:ext cx="293209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9" name="Текст Всев"/>
            <p:cNvGrpSpPr>
              <a:grpSpLocks/>
            </p:cNvGrpSpPr>
            <p:nvPr/>
          </p:nvGrpSpPr>
          <p:grpSpPr bwMode="auto">
            <a:xfrm>
              <a:off x="5485147" y="7367588"/>
              <a:ext cx="3025775" cy="830262"/>
              <a:chOff x="6475413" y="7366853"/>
              <a:chExt cx="3025018" cy="830997"/>
            </a:xfrm>
          </p:grpSpPr>
          <p:cxnSp>
            <p:nvCxnSpPr>
              <p:cNvPr id="720" name="Прямая со стрелкой 719"/>
              <p:cNvCxnSpPr/>
              <p:nvPr/>
            </p:nvCxnSpPr>
            <p:spPr>
              <a:xfrm>
                <a:off x="7265790" y="7934092"/>
                <a:ext cx="17283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1" name="Всеволожск_текст"/>
              <p:cNvSpPr>
                <a:spLocks noChangeArrowheads="1"/>
              </p:cNvSpPr>
              <p:nvPr/>
            </p:nvSpPr>
            <p:spPr bwMode="auto">
              <a:xfrm>
                <a:off x="6475413" y="7366853"/>
                <a:ext cx="3025018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defTabSz="1122363" eaLnBrk="0" hangingPunct="0"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defTabSz="1122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defTabSz="1122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defTabSz="1122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defTabSz="1122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/>
                <a:r>
                  <a:rPr lang="ru-RU" altLang="ru-RU" sz="1600">
                    <a:solidFill>
                      <a:srgbClr val="00385E"/>
                    </a:solidFill>
                  </a:rPr>
                  <a:t>МО «Город</a:t>
                </a:r>
              </a:p>
              <a:p>
                <a:pPr algn="ctr" eaLnBrk="1" hangingPunct="1"/>
                <a:r>
                  <a:rPr lang="ru-RU" altLang="ru-RU" sz="1600">
                    <a:solidFill>
                      <a:srgbClr val="00385E"/>
                    </a:solidFill>
                  </a:rPr>
                  <a:t>Всеволожск»</a:t>
                </a:r>
              </a:p>
              <a:p>
                <a:pPr algn="ctr" eaLnBrk="1" hangingPunct="1"/>
                <a:endParaRPr lang="ru-RU" altLang="ru-RU" sz="1600">
                  <a:solidFill>
                    <a:srgbClr val="00385E"/>
                  </a:solidFill>
                </a:endParaRPr>
              </a:p>
            </p:txBody>
          </p:sp>
        </p:grpSp>
        <p:grpSp>
          <p:nvGrpSpPr>
            <p:cNvPr id="722" name="Группа Бугры"/>
            <p:cNvGrpSpPr>
              <a:grpSpLocks/>
            </p:cNvGrpSpPr>
            <p:nvPr/>
          </p:nvGrpSpPr>
          <p:grpSpPr bwMode="auto">
            <a:xfrm>
              <a:off x="1635518" y="4235062"/>
              <a:ext cx="1743075" cy="657225"/>
              <a:chOff x="2667668" y="3382688"/>
              <a:chExt cx="1742407" cy="656907"/>
            </a:xfrm>
          </p:grpSpPr>
          <p:grpSp>
            <p:nvGrpSpPr>
              <p:cNvPr id="723" name="Дома"/>
              <p:cNvGrpSpPr>
                <a:grpSpLocks noChangeAspect="1"/>
              </p:cNvGrpSpPr>
              <p:nvPr/>
            </p:nvGrpSpPr>
            <p:grpSpPr bwMode="auto">
              <a:xfrm>
                <a:off x="3997968" y="3382688"/>
                <a:ext cx="412107" cy="299592"/>
                <a:chOff x="4415" y="1297"/>
                <a:chExt cx="923" cy="671"/>
              </a:xfrm>
            </p:grpSpPr>
            <p:sp>
              <p:nvSpPr>
                <p:cNvPr id="727" name="Freeform 95+"/>
                <p:cNvSpPr>
                  <a:spLocks/>
                </p:cNvSpPr>
                <p:nvPr/>
              </p:nvSpPr>
              <p:spPr bwMode="auto">
                <a:xfrm>
                  <a:off x="4425" y="1312"/>
                  <a:ext cx="785" cy="653"/>
                </a:xfrm>
                <a:custGeom>
                  <a:avLst/>
                  <a:gdLst>
                    <a:gd name="T0" fmla="*/ 0 w 1571"/>
                    <a:gd name="T1" fmla="*/ 549 h 1306"/>
                    <a:gd name="T2" fmla="*/ 0 w 1571"/>
                    <a:gd name="T3" fmla="*/ 291 h 1306"/>
                    <a:gd name="T4" fmla="*/ 172 w 1571"/>
                    <a:gd name="T5" fmla="*/ 230 h 1306"/>
                    <a:gd name="T6" fmla="*/ 266 w 1571"/>
                    <a:gd name="T7" fmla="*/ 282 h 1306"/>
                    <a:gd name="T8" fmla="*/ 269 w 1571"/>
                    <a:gd name="T9" fmla="*/ 61 h 1306"/>
                    <a:gd name="T10" fmla="*/ 447 w 1571"/>
                    <a:gd name="T11" fmla="*/ 0 h 1306"/>
                    <a:gd name="T12" fmla="*/ 467 w 1571"/>
                    <a:gd name="T13" fmla="*/ 144 h 1306"/>
                    <a:gd name="T14" fmla="*/ 785 w 1571"/>
                    <a:gd name="T15" fmla="*/ 47 h 1306"/>
                    <a:gd name="T16" fmla="*/ 774 w 1571"/>
                    <a:gd name="T17" fmla="*/ 653 h 1306"/>
                    <a:gd name="T18" fmla="*/ 152 w 1571"/>
                    <a:gd name="T19" fmla="*/ 647 h 1306"/>
                    <a:gd name="T20" fmla="*/ 125 w 1571"/>
                    <a:gd name="T21" fmla="*/ 621 h 1306"/>
                    <a:gd name="T22" fmla="*/ 105 w 1571"/>
                    <a:gd name="T23" fmla="*/ 584 h 1306"/>
                    <a:gd name="T24" fmla="*/ 62 w 1571"/>
                    <a:gd name="T25" fmla="*/ 552 h 1306"/>
                    <a:gd name="T26" fmla="*/ 11 w 1571"/>
                    <a:gd name="T27" fmla="*/ 572 h 1306"/>
                    <a:gd name="T28" fmla="*/ 0 w 1571"/>
                    <a:gd name="T29" fmla="*/ 549 h 13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71" h="1306">
                      <a:moveTo>
                        <a:pt x="0" y="1098"/>
                      </a:moveTo>
                      <a:lnTo>
                        <a:pt x="0" y="581"/>
                      </a:lnTo>
                      <a:lnTo>
                        <a:pt x="345" y="460"/>
                      </a:lnTo>
                      <a:lnTo>
                        <a:pt x="532" y="564"/>
                      </a:lnTo>
                      <a:lnTo>
                        <a:pt x="538" y="121"/>
                      </a:lnTo>
                      <a:lnTo>
                        <a:pt x="895" y="0"/>
                      </a:lnTo>
                      <a:lnTo>
                        <a:pt x="934" y="287"/>
                      </a:lnTo>
                      <a:lnTo>
                        <a:pt x="1571" y="93"/>
                      </a:lnTo>
                      <a:lnTo>
                        <a:pt x="1548" y="1306"/>
                      </a:lnTo>
                      <a:lnTo>
                        <a:pt x="305" y="1294"/>
                      </a:lnTo>
                      <a:lnTo>
                        <a:pt x="251" y="1242"/>
                      </a:lnTo>
                      <a:lnTo>
                        <a:pt x="211" y="1168"/>
                      </a:lnTo>
                      <a:lnTo>
                        <a:pt x="124" y="1104"/>
                      </a:lnTo>
                      <a:lnTo>
                        <a:pt x="23" y="1144"/>
                      </a:lnTo>
                      <a:lnTo>
                        <a:pt x="0" y="10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28" name="Rectangle 96"/>
                <p:cNvSpPr>
                  <a:spLocks noChangeArrowheads="1"/>
                </p:cNvSpPr>
                <p:nvPr/>
              </p:nvSpPr>
              <p:spPr bwMode="auto">
                <a:xfrm>
                  <a:off x="4904" y="1446"/>
                  <a:ext cx="44" cy="379"/>
                </a:xfrm>
                <a:prstGeom prst="rect">
                  <a:avLst/>
                </a:pr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altLang="ru-RU"/>
                </a:p>
              </p:txBody>
            </p:sp>
            <p:sp>
              <p:nvSpPr>
                <p:cNvPr id="729" name="Freeform 98"/>
                <p:cNvSpPr>
                  <a:spLocks/>
                </p:cNvSpPr>
                <p:nvPr/>
              </p:nvSpPr>
              <p:spPr bwMode="auto">
                <a:xfrm>
                  <a:off x="4434" y="1825"/>
                  <a:ext cx="218" cy="123"/>
                </a:xfrm>
                <a:custGeom>
                  <a:avLst/>
                  <a:gdLst>
                    <a:gd name="T0" fmla="*/ 0 w 435"/>
                    <a:gd name="T1" fmla="*/ 37 h 245"/>
                    <a:gd name="T2" fmla="*/ 1 w 435"/>
                    <a:gd name="T3" fmla="*/ 36 h 245"/>
                    <a:gd name="T4" fmla="*/ 3 w 435"/>
                    <a:gd name="T5" fmla="*/ 34 h 245"/>
                    <a:gd name="T6" fmla="*/ 6 w 435"/>
                    <a:gd name="T7" fmla="*/ 32 h 245"/>
                    <a:gd name="T8" fmla="*/ 11 w 435"/>
                    <a:gd name="T9" fmla="*/ 28 h 245"/>
                    <a:gd name="T10" fmla="*/ 16 w 435"/>
                    <a:gd name="T11" fmla="*/ 25 h 245"/>
                    <a:gd name="T12" fmla="*/ 23 w 435"/>
                    <a:gd name="T13" fmla="*/ 21 h 245"/>
                    <a:gd name="T14" fmla="*/ 30 w 435"/>
                    <a:gd name="T15" fmla="*/ 17 h 245"/>
                    <a:gd name="T16" fmla="*/ 38 w 435"/>
                    <a:gd name="T17" fmla="*/ 13 h 245"/>
                    <a:gd name="T18" fmla="*/ 47 w 435"/>
                    <a:gd name="T19" fmla="*/ 9 h 245"/>
                    <a:gd name="T20" fmla="*/ 55 w 435"/>
                    <a:gd name="T21" fmla="*/ 6 h 245"/>
                    <a:gd name="T22" fmla="*/ 65 w 435"/>
                    <a:gd name="T23" fmla="*/ 3 h 245"/>
                    <a:gd name="T24" fmla="*/ 74 w 435"/>
                    <a:gd name="T25" fmla="*/ 1 h 245"/>
                    <a:gd name="T26" fmla="*/ 84 w 435"/>
                    <a:gd name="T27" fmla="*/ 0 h 245"/>
                    <a:gd name="T28" fmla="*/ 93 w 435"/>
                    <a:gd name="T29" fmla="*/ 0 h 245"/>
                    <a:gd name="T30" fmla="*/ 102 w 435"/>
                    <a:gd name="T31" fmla="*/ 1 h 245"/>
                    <a:gd name="T32" fmla="*/ 111 w 435"/>
                    <a:gd name="T33" fmla="*/ 4 h 245"/>
                    <a:gd name="T34" fmla="*/ 126 w 435"/>
                    <a:gd name="T35" fmla="*/ 13 h 245"/>
                    <a:gd name="T36" fmla="*/ 139 w 435"/>
                    <a:gd name="T37" fmla="*/ 24 h 245"/>
                    <a:gd name="T38" fmla="*/ 149 w 435"/>
                    <a:gd name="T39" fmla="*/ 37 h 245"/>
                    <a:gd name="T40" fmla="*/ 157 w 435"/>
                    <a:gd name="T41" fmla="*/ 49 h 245"/>
                    <a:gd name="T42" fmla="*/ 163 w 435"/>
                    <a:gd name="T43" fmla="*/ 60 h 245"/>
                    <a:gd name="T44" fmla="*/ 167 w 435"/>
                    <a:gd name="T45" fmla="*/ 70 h 245"/>
                    <a:gd name="T46" fmla="*/ 169 w 435"/>
                    <a:gd name="T47" fmla="*/ 76 h 245"/>
                    <a:gd name="T48" fmla="*/ 169 w 435"/>
                    <a:gd name="T49" fmla="*/ 79 h 245"/>
                    <a:gd name="T50" fmla="*/ 170 w 435"/>
                    <a:gd name="T51" fmla="*/ 79 h 245"/>
                    <a:gd name="T52" fmla="*/ 171 w 435"/>
                    <a:gd name="T53" fmla="*/ 79 h 245"/>
                    <a:gd name="T54" fmla="*/ 173 w 435"/>
                    <a:gd name="T55" fmla="*/ 79 h 245"/>
                    <a:gd name="T56" fmla="*/ 177 w 435"/>
                    <a:gd name="T57" fmla="*/ 79 h 245"/>
                    <a:gd name="T58" fmla="*/ 181 w 435"/>
                    <a:gd name="T59" fmla="*/ 80 h 245"/>
                    <a:gd name="T60" fmla="*/ 186 w 435"/>
                    <a:gd name="T61" fmla="*/ 81 h 245"/>
                    <a:gd name="T62" fmla="*/ 191 w 435"/>
                    <a:gd name="T63" fmla="*/ 84 h 245"/>
                    <a:gd name="T64" fmla="*/ 198 w 435"/>
                    <a:gd name="T65" fmla="*/ 87 h 245"/>
                    <a:gd name="T66" fmla="*/ 204 w 435"/>
                    <a:gd name="T67" fmla="*/ 91 h 245"/>
                    <a:gd name="T68" fmla="*/ 209 w 435"/>
                    <a:gd name="T69" fmla="*/ 96 h 245"/>
                    <a:gd name="T70" fmla="*/ 212 w 435"/>
                    <a:gd name="T71" fmla="*/ 103 h 245"/>
                    <a:gd name="T72" fmla="*/ 215 w 435"/>
                    <a:gd name="T73" fmla="*/ 109 h 245"/>
                    <a:gd name="T74" fmla="*/ 216 w 435"/>
                    <a:gd name="T75" fmla="*/ 114 h 245"/>
                    <a:gd name="T76" fmla="*/ 217 w 435"/>
                    <a:gd name="T77" fmla="*/ 119 h 245"/>
                    <a:gd name="T78" fmla="*/ 218 w 435"/>
                    <a:gd name="T79" fmla="*/ 122 h 245"/>
                    <a:gd name="T80" fmla="*/ 218 w 435"/>
                    <a:gd name="T81" fmla="*/ 123 h 245"/>
                    <a:gd name="T82" fmla="*/ 6 w 435"/>
                    <a:gd name="T83" fmla="*/ 117 h 245"/>
                    <a:gd name="T84" fmla="*/ 0 w 435"/>
                    <a:gd name="T85" fmla="*/ 37 h 24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435" h="245">
                      <a:moveTo>
                        <a:pt x="0" y="73"/>
                      </a:moveTo>
                      <a:lnTo>
                        <a:pt x="1" y="71"/>
                      </a:lnTo>
                      <a:lnTo>
                        <a:pt x="5" y="68"/>
                      </a:lnTo>
                      <a:lnTo>
                        <a:pt x="12" y="63"/>
                      </a:lnTo>
                      <a:lnTo>
                        <a:pt x="21" y="56"/>
                      </a:lnTo>
                      <a:lnTo>
                        <a:pt x="32" y="50"/>
                      </a:lnTo>
                      <a:lnTo>
                        <a:pt x="46" y="41"/>
                      </a:lnTo>
                      <a:lnTo>
                        <a:pt x="59" y="33"/>
                      </a:lnTo>
                      <a:lnTo>
                        <a:pt x="76" y="25"/>
                      </a:lnTo>
                      <a:lnTo>
                        <a:pt x="93" y="18"/>
                      </a:lnTo>
                      <a:lnTo>
                        <a:pt x="110" y="11"/>
                      </a:lnTo>
                      <a:lnTo>
                        <a:pt x="129" y="6"/>
                      </a:lnTo>
                      <a:lnTo>
                        <a:pt x="147" y="1"/>
                      </a:lnTo>
                      <a:lnTo>
                        <a:pt x="167" y="0"/>
                      </a:lnTo>
                      <a:lnTo>
                        <a:pt x="185" y="0"/>
                      </a:lnTo>
                      <a:lnTo>
                        <a:pt x="204" y="2"/>
                      </a:lnTo>
                      <a:lnTo>
                        <a:pt x="221" y="8"/>
                      </a:lnTo>
                      <a:lnTo>
                        <a:pt x="252" y="25"/>
                      </a:lnTo>
                      <a:lnTo>
                        <a:pt x="278" y="47"/>
                      </a:lnTo>
                      <a:lnTo>
                        <a:pt x="298" y="73"/>
                      </a:lnTo>
                      <a:lnTo>
                        <a:pt x="314" y="97"/>
                      </a:lnTo>
                      <a:lnTo>
                        <a:pt x="326" y="120"/>
                      </a:lnTo>
                      <a:lnTo>
                        <a:pt x="333" y="139"/>
                      </a:lnTo>
                      <a:lnTo>
                        <a:pt x="337" y="152"/>
                      </a:lnTo>
                      <a:lnTo>
                        <a:pt x="338" y="157"/>
                      </a:lnTo>
                      <a:lnTo>
                        <a:pt x="340" y="157"/>
                      </a:lnTo>
                      <a:lnTo>
                        <a:pt x="342" y="157"/>
                      </a:lnTo>
                      <a:lnTo>
                        <a:pt x="346" y="157"/>
                      </a:lnTo>
                      <a:lnTo>
                        <a:pt x="353" y="158"/>
                      </a:lnTo>
                      <a:lnTo>
                        <a:pt x="361" y="160"/>
                      </a:lnTo>
                      <a:lnTo>
                        <a:pt x="371" y="162"/>
                      </a:lnTo>
                      <a:lnTo>
                        <a:pt x="382" y="167"/>
                      </a:lnTo>
                      <a:lnTo>
                        <a:pt x="396" y="174"/>
                      </a:lnTo>
                      <a:lnTo>
                        <a:pt x="407" y="182"/>
                      </a:lnTo>
                      <a:lnTo>
                        <a:pt x="417" y="192"/>
                      </a:lnTo>
                      <a:lnTo>
                        <a:pt x="424" y="205"/>
                      </a:lnTo>
                      <a:lnTo>
                        <a:pt x="429" y="217"/>
                      </a:lnTo>
                      <a:lnTo>
                        <a:pt x="432" y="228"/>
                      </a:lnTo>
                      <a:lnTo>
                        <a:pt x="434" y="237"/>
                      </a:lnTo>
                      <a:lnTo>
                        <a:pt x="435" y="243"/>
                      </a:lnTo>
                      <a:lnTo>
                        <a:pt x="435" y="245"/>
                      </a:lnTo>
                      <a:lnTo>
                        <a:pt x="12" y="234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0" name="Freeform 99"/>
                <p:cNvSpPr>
                  <a:spLocks/>
                </p:cNvSpPr>
                <p:nvPr/>
              </p:nvSpPr>
              <p:spPr bwMode="auto">
                <a:xfrm>
                  <a:off x="4649" y="1825"/>
                  <a:ext cx="343" cy="124"/>
                </a:xfrm>
                <a:custGeom>
                  <a:avLst/>
                  <a:gdLst>
                    <a:gd name="T0" fmla="*/ 52 w 685"/>
                    <a:gd name="T1" fmla="*/ 47 h 247"/>
                    <a:gd name="T2" fmla="*/ 207 w 685"/>
                    <a:gd name="T3" fmla="*/ 35 h 247"/>
                    <a:gd name="T4" fmla="*/ 263 w 685"/>
                    <a:gd name="T5" fmla="*/ 124 h 247"/>
                    <a:gd name="T6" fmla="*/ 343 w 685"/>
                    <a:gd name="T7" fmla="*/ 30 h 247"/>
                    <a:gd name="T8" fmla="*/ 342 w 685"/>
                    <a:gd name="T9" fmla="*/ 18 h 247"/>
                    <a:gd name="T10" fmla="*/ 247 w 685"/>
                    <a:gd name="T11" fmla="*/ 0 h 247"/>
                    <a:gd name="T12" fmla="*/ 6 w 685"/>
                    <a:gd name="T13" fmla="*/ 23 h 247"/>
                    <a:gd name="T14" fmla="*/ 0 w 685"/>
                    <a:gd name="T15" fmla="*/ 48 h 247"/>
                    <a:gd name="T16" fmla="*/ 52 w 685"/>
                    <a:gd name="T17" fmla="*/ 47 h 2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85" h="247">
                      <a:moveTo>
                        <a:pt x="104" y="93"/>
                      </a:moveTo>
                      <a:lnTo>
                        <a:pt x="413" y="69"/>
                      </a:lnTo>
                      <a:lnTo>
                        <a:pt x="526" y="247"/>
                      </a:lnTo>
                      <a:lnTo>
                        <a:pt x="685" y="60"/>
                      </a:lnTo>
                      <a:lnTo>
                        <a:pt x="683" y="36"/>
                      </a:lnTo>
                      <a:lnTo>
                        <a:pt x="493" y="0"/>
                      </a:lnTo>
                      <a:lnTo>
                        <a:pt x="12" y="46"/>
                      </a:lnTo>
                      <a:lnTo>
                        <a:pt x="0" y="96"/>
                      </a:lnTo>
                      <a:lnTo>
                        <a:pt x="104" y="93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1" name="Freeform 100+"/>
                <p:cNvSpPr>
                  <a:spLocks/>
                </p:cNvSpPr>
                <p:nvPr/>
              </p:nvSpPr>
              <p:spPr bwMode="auto">
                <a:xfrm>
                  <a:off x="4697" y="1858"/>
                  <a:ext cx="169" cy="93"/>
                </a:xfrm>
                <a:custGeom>
                  <a:avLst/>
                  <a:gdLst>
                    <a:gd name="T0" fmla="*/ 0 w 338"/>
                    <a:gd name="T1" fmla="*/ 14 h 185"/>
                    <a:gd name="T2" fmla="*/ 162 w 338"/>
                    <a:gd name="T3" fmla="*/ 0 h 185"/>
                    <a:gd name="T4" fmla="*/ 169 w 338"/>
                    <a:gd name="T5" fmla="*/ 93 h 185"/>
                    <a:gd name="T6" fmla="*/ 1 w 338"/>
                    <a:gd name="T7" fmla="*/ 84 h 185"/>
                    <a:gd name="T8" fmla="*/ 0 w 338"/>
                    <a:gd name="T9" fmla="*/ 14 h 1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8" h="185">
                      <a:moveTo>
                        <a:pt x="0" y="27"/>
                      </a:moveTo>
                      <a:lnTo>
                        <a:pt x="323" y="0"/>
                      </a:lnTo>
                      <a:lnTo>
                        <a:pt x="338" y="185"/>
                      </a:lnTo>
                      <a:lnTo>
                        <a:pt x="2" y="16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2" name="Freeform 101"/>
                <p:cNvSpPr>
                  <a:spLocks/>
                </p:cNvSpPr>
                <p:nvPr/>
              </p:nvSpPr>
              <p:spPr bwMode="auto">
                <a:xfrm>
                  <a:off x="4857" y="1859"/>
                  <a:ext cx="56" cy="98"/>
                </a:xfrm>
                <a:custGeom>
                  <a:avLst/>
                  <a:gdLst>
                    <a:gd name="T0" fmla="*/ 0 w 113"/>
                    <a:gd name="T1" fmla="*/ 0 h 197"/>
                    <a:gd name="T2" fmla="*/ 0 w 113"/>
                    <a:gd name="T3" fmla="*/ 98 h 197"/>
                    <a:gd name="T4" fmla="*/ 56 w 113"/>
                    <a:gd name="T5" fmla="*/ 98 h 197"/>
                    <a:gd name="T6" fmla="*/ 56 w 113"/>
                    <a:gd name="T7" fmla="*/ 8 h 197"/>
                    <a:gd name="T8" fmla="*/ 0 w 113"/>
                    <a:gd name="T9" fmla="*/ 0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3" h="197">
                      <a:moveTo>
                        <a:pt x="0" y="0"/>
                      </a:moveTo>
                      <a:lnTo>
                        <a:pt x="0" y="197"/>
                      </a:lnTo>
                      <a:lnTo>
                        <a:pt x="113" y="197"/>
                      </a:lnTo>
                      <a:lnTo>
                        <a:pt x="113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3" name="Freeform 102+"/>
                <p:cNvSpPr>
                  <a:spLocks/>
                </p:cNvSpPr>
                <p:nvPr/>
              </p:nvSpPr>
              <p:spPr bwMode="auto">
                <a:xfrm>
                  <a:off x="4644" y="1608"/>
                  <a:ext cx="1" cy="0"/>
                </a:xfrm>
                <a:custGeom>
                  <a:avLst/>
                  <a:gdLst>
                    <a:gd name="T0" fmla="*/ 0 w 2"/>
                    <a:gd name="T1" fmla="*/ 0 w 2"/>
                    <a:gd name="T2" fmla="*/ 1 w 2"/>
                    <a:gd name="T3" fmla="*/ 0 w 2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4" name="Freeform 103"/>
                <p:cNvSpPr>
                  <a:spLocks/>
                </p:cNvSpPr>
                <p:nvPr/>
              </p:nvSpPr>
              <p:spPr bwMode="auto">
                <a:xfrm>
                  <a:off x="4419" y="1297"/>
                  <a:ext cx="919" cy="661"/>
                </a:xfrm>
                <a:custGeom>
                  <a:avLst/>
                  <a:gdLst>
                    <a:gd name="T0" fmla="*/ 919 w 1838"/>
                    <a:gd name="T1" fmla="*/ 660 h 1323"/>
                    <a:gd name="T2" fmla="*/ 919 w 1838"/>
                    <a:gd name="T3" fmla="*/ 193 h 1323"/>
                    <a:gd name="T4" fmla="*/ 777 w 1838"/>
                    <a:gd name="T5" fmla="*/ 49 h 1323"/>
                    <a:gd name="T6" fmla="*/ 550 w 1838"/>
                    <a:gd name="T7" fmla="*/ 122 h 1323"/>
                    <a:gd name="T8" fmla="*/ 494 w 1838"/>
                    <a:gd name="T9" fmla="*/ 85 h 1323"/>
                    <a:gd name="T10" fmla="*/ 495 w 1838"/>
                    <a:gd name="T11" fmla="*/ 36 h 1323"/>
                    <a:gd name="T12" fmla="*/ 447 w 1838"/>
                    <a:gd name="T13" fmla="*/ 0 h 1323"/>
                    <a:gd name="T14" fmla="*/ 447 w 1838"/>
                    <a:gd name="T15" fmla="*/ 0 h 1323"/>
                    <a:gd name="T16" fmla="*/ 262 w 1838"/>
                    <a:gd name="T17" fmla="*/ 75 h 1323"/>
                    <a:gd name="T18" fmla="*/ 262 w 1838"/>
                    <a:gd name="T19" fmla="*/ 265 h 1323"/>
                    <a:gd name="T20" fmla="*/ 185 w 1838"/>
                    <a:gd name="T21" fmla="*/ 237 h 1323"/>
                    <a:gd name="T22" fmla="*/ 0 w 1838"/>
                    <a:gd name="T23" fmla="*/ 297 h 1323"/>
                    <a:gd name="T24" fmla="*/ 0 w 1838"/>
                    <a:gd name="T25" fmla="*/ 645 h 1323"/>
                    <a:gd name="T26" fmla="*/ 24 w 1838"/>
                    <a:gd name="T27" fmla="*/ 645 h 1323"/>
                    <a:gd name="T28" fmla="*/ 24 w 1838"/>
                    <a:gd name="T29" fmla="*/ 309 h 1323"/>
                    <a:gd name="T30" fmla="*/ 180 w 1838"/>
                    <a:gd name="T31" fmla="*/ 263 h 1323"/>
                    <a:gd name="T32" fmla="*/ 180 w 1838"/>
                    <a:gd name="T33" fmla="*/ 322 h 1323"/>
                    <a:gd name="T34" fmla="*/ 223 w 1838"/>
                    <a:gd name="T35" fmla="*/ 311 h 1323"/>
                    <a:gd name="T36" fmla="*/ 223 w 1838"/>
                    <a:gd name="T37" fmla="*/ 661 h 1323"/>
                    <a:gd name="T38" fmla="*/ 265 w 1838"/>
                    <a:gd name="T39" fmla="*/ 661 h 1323"/>
                    <a:gd name="T40" fmla="*/ 265 w 1838"/>
                    <a:gd name="T41" fmla="*/ 661 h 1323"/>
                    <a:gd name="T42" fmla="*/ 284 w 1838"/>
                    <a:gd name="T43" fmla="*/ 661 h 1323"/>
                    <a:gd name="T44" fmla="*/ 284 w 1838"/>
                    <a:gd name="T45" fmla="*/ 574 h 1323"/>
                    <a:gd name="T46" fmla="*/ 235 w 1838"/>
                    <a:gd name="T47" fmla="*/ 572 h 1323"/>
                    <a:gd name="T48" fmla="*/ 235 w 1838"/>
                    <a:gd name="T49" fmla="*/ 559 h 1323"/>
                    <a:gd name="T50" fmla="*/ 471 w 1838"/>
                    <a:gd name="T51" fmla="*/ 536 h 1323"/>
                    <a:gd name="T52" fmla="*/ 572 w 1838"/>
                    <a:gd name="T53" fmla="*/ 558 h 1323"/>
                    <a:gd name="T54" fmla="*/ 572 w 1838"/>
                    <a:gd name="T55" fmla="*/ 540 h 1323"/>
                    <a:gd name="T56" fmla="*/ 494 w 1838"/>
                    <a:gd name="T57" fmla="*/ 522 h 1323"/>
                    <a:gd name="T58" fmla="*/ 494 w 1838"/>
                    <a:gd name="T59" fmla="*/ 168 h 1323"/>
                    <a:gd name="T60" fmla="*/ 775 w 1838"/>
                    <a:gd name="T61" fmla="*/ 78 h 1323"/>
                    <a:gd name="T62" fmla="*/ 775 w 1838"/>
                    <a:gd name="T63" fmla="*/ 661 h 1323"/>
                    <a:gd name="T64" fmla="*/ 919 w 1838"/>
                    <a:gd name="T65" fmla="*/ 660 h 132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838" h="1323">
                      <a:moveTo>
                        <a:pt x="1838" y="1320"/>
                      </a:moveTo>
                      <a:lnTo>
                        <a:pt x="1837" y="387"/>
                      </a:lnTo>
                      <a:lnTo>
                        <a:pt x="1553" y="98"/>
                      </a:lnTo>
                      <a:lnTo>
                        <a:pt x="1099" y="245"/>
                      </a:lnTo>
                      <a:lnTo>
                        <a:pt x="988" y="170"/>
                      </a:lnTo>
                      <a:lnTo>
                        <a:pt x="990" y="72"/>
                      </a:lnTo>
                      <a:lnTo>
                        <a:pt x="893" y="0"/>
                      </a:lnTo>
                      <a:lnTo>
                        <a:pt x="524" y="150"/>
                      </a:lnTo>
                      <a:lnTo>
                        <a:pt x="524" y="530"/>
                      </a:lnTo>
                      <a:lnTo>
                        <a:pt x="370" y="474"/>
                      </a:lnTo>
                      <a:lnTo>
                        <a:pt x="0" y="594"/>
                      </a:lnTo>
                      <a:lnTo>
                        <a:pt x="0" y="1290"/>
                      </a:lnTo>
                      <a:lnTo>
                        <a:pt x="48" y="1290"/>
                      </a:lnTo>
                      <a:lnTo>
                        <a:pt x="48" y="618"/>
                      </a:lnTo>
                      <a:lnTo>
                        <a:pt x="360" y="526"/>
                      </a:lnTo>
                      <a:lnTo>
                        <a:pt x="360" y="644"/>
                      </a:lnTo>
                      <a:lnTo>
                        <a:pt x="445" y="622"/>
                      </a:lnTo>
                      <a:lnTo>
                        <a:pt x="445" y="1322"/>
                      </a:lnTo>
                      <a:lnTo>
                        <a:pt x="530" y="1322"/>
                      </a:lnTo>
                      <a:lnTo>
                        <a:pt x="530" y="1323"/>
                      </a:lnTo>
                      <a:lnTo>
                        <a:pt x="568" y="1323"/>
                      </a:lnTo>
                      <a:lnTo>
                        <a:pt x="568" y="1148"/>
                      </a:lnTo>
                      <a:lnTo>
                        <a:pt x="469" y="1144"/>
                      </a:lnTo>
                      <a:lnTo>
                        <a:pt x="469" y="1119"/>
                      </a:lnTo>
                      <a:lnTo>
                        <a:pt x="942" y="1072"/>
                      </a:lnTo>
                      <a:lnTo>
                        <a:pt x="1143" y="1116"/>
                      </a:lnTo>
                      <a:lnTo>
                        <a:pt x="1144" y="1080"/>
                      </a:lnTo>
                      <a:lnTo>
                        <a:pt x="987" y="1044"/>
                      </a:lnTo>
                      <a:lnTo>
                        <a:pt x="988" y="336"/>
                      </a:lnTo>
                      <a:lnTo>
                        <a:pt x="1550" y="156"/>
                      </a:lnTo>
                      <a:lnTo>
                        <a:pt x="1550" y="1322"/>
                      </a:lnTo>
                      <a:lnTo>
                        <a:pt x="1838" y="1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5" name="Freeform 106"/>
                <p:cNvSpPr>
                  <a:spLocks/>
                </p:cNvSpPr>
                <p:nvPr/>
              </p:nvSpPr>
              <p:spPr bwMode="auto">
                <a:xfrm>
                  <a:off x="5093" y="1429"/>
                  <a:ext cx="64" cy="105"/>
                </a:xfrm>
                <a:custGeom>
                  <a:avLst/>
                  <a:gdLst>
                    <a:gd name="T0" fmla="*/ 64 w 129"/>
                    <a:gd name="T1" fmla="*/ 90 h 210"/>
                    <a:gd name="T2" fmla="*/ 64 w 129"/>
                    <a:gd name="T3" fmla="*/ 0 h 210"/>
                    <a:gd name="T4" fmla="*/ 0 w 129"/>
                    <a:gd name="T5" fmla="*/ 18 h 210"/>
                    <a:gd name="T6" fmla="*/ 0 w 129"/>
                    <a:gd name="T7" fmla="*/ 105 h 210"/>
                    <a:gd name="T8" fmla="*/ 64 w 129"/>
                    <a:gd name="T9" fmla="*/ 90 h 2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0">
                      <a:moveTo>
                        <a:pt x="129" y="179"/>
                      </a:moveTo>
                      <a:lnTo>
                        <a:pt x="129" y="0"/>
                      </a:lnTo>
                      <a:lnTo>
                        <a:pt x="0" y="36"/>
                      </a:lnTo>
                      <a:lnTo>
                        <a:pt x="0" y="210"/>
                      </a:lnTo>
                      <a:lnTo>
                        <a:pt x="129" y="1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6" name="Freeform 107"/>
                <p:cNvSpPr>
                  <a:spLocks/>
                </p:cNvSpPr>
                <p:nvPr/>
              </p:nvSpPr>
              <p:spPr bwMode="auto">
                <a:xfrm>
                  <a:off x="5016" y="1567"/>
                  <a:ext cx="58" cy="101"/>
                </a:xfrm>
                <a:custGeom>
                  <a:avLst/>
                  <a:gdLst>
                    <a:gd name="T0" fmla="*/ 0 w 118"/>
                    <a:gd name="T1" fmla="*/ 101 h 202"/>
                    <a:gd name="T2" fmla="*/ 58 w 118"/>
                    <a:gd name="T3" fmla="*/ 91 h 202"/>
                    <a:gd name="T4" fmla="*/ 58 w 118"/>
                    <a:gd name="T5" fmla="*/ 0 h 202"/>
                    <a:gd name="T6" fmla="*/ 0 w 118"/>
                    <a:gd name="T7" fmla="*/ 14 h 202"/>
                    <a:gd name="T8" fmla="*/ 0 w 118"/>
                    <a:gd name="T9" fmla="*/ 101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0" y="202"/>
                      </a:moveTo>
                      <a:lnTo>
                        <a:pt x="118" y="181"/>
                      </a:lnTo>
                      <a:lnTo>
                        <a:pt x="118" y="0"/>
                      </a:lnTo>
                      <a:lnTo>
                        <a:pt x="0" y="27"/>
                      </a:lnTo>
                      <a:lnTo>
                        <a:pt x="0" y="2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7" name="Freeform 108"/>
                <p:cNvSpPr>
                  <a:spLocks/>
                </p:cNvSpPr>
                <p:nvPr/>
              </p:nvSpPr>
              <p:spPr bwMode="auto">
                <a:xfrm>
                  <a:off x="4942" y="1695"/>
                  <a:ext cx="55" cy="94"/>
                </a:xfrm>
                <a:custGeom>
                  <a:avLst/>
                  <a:gdLst>
                    <a:gd name="T0" fmla="*/ 0 w 111"/>
                    <a:gd name="T1" fmla="*/ 10 h 186"/>
                    <a:gd name="T2" fmla="*/ 0 w 111"/>
                    <a:gd name="T3" fmla="*/ 94 h 186"/>
                    <a:gd name="T4" fmla="*/ 55 w 111"/>
                    <a:gd name="T5" fmla="*/ 87 h 186"/>
                    <a:gd name="T6" fmla="*/ 55 w 111"/>
                    <a:gd name="T7" fmla="*/ 0 h 186"/>
                    <a:gd name="T8" fmla="*/ 0 w 111"/>
                    <a:gd name="T9" fmla="*/ 10 h 1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86">
                      <a:moveTo>
                        <a:pt x="0" y="19"/>
                      </a:moveTo>
                      <a:lnTo>
                        <a:pt x="0" y="186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8" name="Freeform 109"/>
                <p:cNvSpPr>
                  <a:spLocks/>
                </p:cNvSpPr>
                <p:nvPr/>
              </p:nvSpPr>
              <p:spPr bwMode="auto">
                <a:xfrm>
                  <a:off x="5093" y="1666"/>
                  <a:ext cx="64" cy="104"/>
                </a:xfrm>
                <a:custGeom>
                  <a:avLst/>
                  <a:gdLst>
                    <a:gd name="T0" fmla="*/ 0 w 129"/>
                    <a:gd name="T1" fmla="*/ 104 h 207"/>
                    <a:gd name="T2" fmla="*/ 64 w 129"/>
                    <a:gd name="T3" fmla="*/ 96 h 207"/>
                    <a:gd name="T4" fmla="*/ 64 w 129"/>
                    <a:gd name="T5" fmla="*/ 0 h 207"/>
                    <a:gd name="T6" fmla="*/ 0 w 129"/>
                    <a:gd name="T7" fmla="*/ 12 h 207"/>
                    <a:gd name="T8" fmla="*/ 0 w 129"/>
                    <a:gd name="T9" fmla="*/ 104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07">
                      <a:moveTo>
                        <a:pt x="0" y="207"/>
                      </a:moveTo>
                      <a:lnTo>
                        <a:pt x="129" y="191"/>
                      </a:lnTo>
                      <a:lnTo>
                        <a:pt x="129" y="0"/>
                      </a:lnTo>
                      <a:lnTo>
                        <a:pt x="0" y="23"/>
                      </a:lnTo>
                      <a:lnTo>
                        <a:pt x="0" y="20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39" name="Freeform 110"/>
                <p:cNvSpPr>
                  <a:spLocks/>
                </p:cNvSpPr>
                <p:nvPr/>
              </p:nvSpPr>
              <p:spPr bwMode="auto">
                <a:xfrm>
                  <a:off x="5016" y="1452"/>
                  <a:ext cx="58" cy="101"/>
                </a:xfrm>
                <a:custGeom>
                  <a:avLst/>
                  <a:gdLst>
                    <a:gd name="T0" fmla="*/ 58 w 118"/>
                    <a:gd name="T1" fmla="*/ 87 h 202"/>
                    <a:gd name="T2" fmla="*/ 58 w 118"/>
                    <a:gd name="T3" fmla="*/ 0 h 202"/>
                    <a:gd name="T4" fmla="*/ 0 w 118"/>
                    <a:gd name="T5" fmla="*/ 17 h 202"/>
                    <a:gd name="T6" fmla="*/ 0 w 118"/>
                    <a:gd name="T7" fmla="*/ 101 h 202"/>
                    <a:gd name="T8" fmla="*/ 58 w 118"/>
                    <a:gd name="T9" fmla="*/ 87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118" y="173"/>
                      </a:moveTo>
                      <a:lnTo>
                        <a:pt x="118" y="0"/>
                      </a:lnTo>
                      <a:lnTo>
                        <a:pt x="0" y="34"/>
                      </a:lnTo>
                      <a:lnTo>
                        <a:pt x="0" y="202"/>
                      </a:lnTo>
                      <a:lnTo>
                        <a:pt x="118" y="1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0" name="Freeform 111"/>
                <p:cNvSpPr>
                  <a:spLocks/>
                </p:cNvSpPr>
                <p:nvPr/>
              </p:nvSpPr>
              <p:spPr bwMode="auto">
                <a:xfrm>
                  <a:off x="5093" y="1547"/>
                  <a:ext cx="64" cy="107"/>
                </a:xfrm>
                <a:custGeom>
                  <a:avLst/>
                  <a:gdLst>
                    <a:gd name="T0" fmla="*/ 0 w 129"/>
                    <a:gd name="T1" fmla="*/ 16 h 214"/>
                    <a:gd name="T2" fmla="*/ 0 w 129"/>
                    <a:gd name="T3" fmla="*/ 107 h 214"/>
                    <a:gd name="T4" fmla="*/ 64 w 129"/>
                    <a:gd name="T5" fmla="*/ 95 h 214"/>
                    <a:gd name="T6" fmla="*/ 64 w 129"/>
                    <a:gd name="T7" fmla="*/ 0 h 214"/>
                    <a:gd name="T8" fmla="*/ 0 w 129"/>
                    <a:gd name="T9" fmla="*/ 16 h 2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4">
                      <a:moveTo>
                        <a:pt x="0" y="32"/>
                      </a:moveTo>
                      <a:lnTo>
                        <a:pt x="0" y="214"/>
                      </a:lnTo>
                      <a:lnTo>
                        <a:pt x="129" y="189"/>
                      </a:lnTo>
                      <a:lnTo>
                        <a:pt x="129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1" name="Freeform 112"/>
                <p:cNvSpPr>
                  <a:spLocks/>
                </p:cNvSpPr>
                <p:nvPr/>
              </p:nvSpPr>
              <p:spPr bwMode="auto">
                <a:xfrm>
                  <a:off x="5016" y="1681"/>
                  <a:ext cx="58" cy="98"/>
                </a:xfrm>
                <a:custGeom>
                  <a:avLst/>
                  <a:gdLst>
                    <a:gd name="T0" fmla="*/ 0 w 118"/>
                    <a:gd name="T1" fmla="*/ 11 h 196"/>
                    <a:gd name="T2" fmla="*/ 0 w 118"/>
                    <a:gd name="T3" fmla="*/ 98 h 196"/>
                    <a:gd name="T4" fmla="*/ 58 w 118"/>
                    <a:gd name="T5" fmla="*/ 91 h 196"/>
                    <a:gd name="T6" fmla="*/ 58 w 118"/>
                    <a:gd name="T7" fmla="*/ 0 h 196"/>
                    <a:gd name="T8" fmla="*/ 0 w 118"/>
                    <a:gd name="T9" fmla="*/ 11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6">
                      <a:moveTo>
                        <a:pt x="0" y="21"/>
                      </a:moveTo>
                      <a:lnTo>
                        <a:pt x="0" y="196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2" name="Freeform 113"/>
                <p:cNvSpPr>
                  <a:spLocks/>
                </p:cNvSpPr>
                <p:nvPr/>
              </p:nvSpPr>
              <p:spPr bwMode="auto">
                <a:xfrm>
                  <a:off x="5093" y="1793"/>
                  <a:ext cx="64" cy="98"/>
                </a:xfrm>
                <a:custGeom>
                  <a:avLst/>
                  <a:gdLst>
                    <a:gd name="T0" fmla="*/ 0 w 129"/>
                    <a:gd name="T1" fmla="*/ 98 h 196"/>
                    <a:gd name="T2" fmla="*/ 64 w 129"/>
                    <a:gd name="T3" fmla="*/ 96 h 196"/>
                    <a:gd name="T4" fmla="*/ 64 w 129"/>
                    <a:gd name="T5" fmla="*/ 0 h 196"/>
                    <a:gd name="T6" fmla="*/ 0 w 129"/>
                    <a:gd name="T7" fmla="*/ 6 h 196"/>
                    <a:gd name="T8" fmla="*/ 0 w 129"/>
                    <a:gd name="T9" fmla="*/ 98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196">
                      <a:moveTo>
                        <a:pt x="0" y="196"/>
                      </a:moveTo>
                      <a:lnTo>
                        <a:pt x="129" y="192"/>
                      </a:lnTo>
                      <a:lnTo>
                        <a:pt x="129" y="0"/>
                      </a:lnTo>
                      <a:lnTo>
                        <a:pt x="0" y="12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3" name="Freeform 114"/>
                <p:cNvSpPr>
                  <a:spLocks/>
                </p:cNvSpPr>
                <p:nvPr/>
              </p:nvSpPr>
              <p:spPr bwMode="auto">
                <a:xfrm>
                  <a:off x="5016" y="1800"/>
                  <a:ext cx="58" cy="96"/>
                </a:xfrm>
                <a:custGeom>
                  <a:avLst/>
                  <a:gdLst>
                    <a:gd name="T0" fmla="*/ 0 w 118"/>
                    <a:gd name="T1" fmla="*/ 6 h 192"/>
                    <a:gd name="T2" fmla="*/ 0 w 118"/>
                    <a:gd name="T3" fmla="*/ 96 h 192"/>
                    <a:gd name="T4" fmla="*/ 58 w 118"/>
                    <a:gd name="T5" fmla="*/ 91 h 192"/>
                    <a:gd name="T6" fmla="*/ 58 w 118"/>
                    <a:gd name="T7" fmla="*/ 0 h 192"/>
                    <a:gd name="T8" fmla="*/ 0 w 118"/>
                    <a:gd name="T9" fmla="*/ 6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2">
                      <a:moveTo>
                        <a:pt x="0" y="12"/>
                      </a:moveTo>
                      <a:lnTo>
                        <a:pt x="0" y="192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4" name="Freeform 115"/>
                <p:cNvSpPr>
                  <a:spLocks/>
                </p:cNvSpPr>
                <p:nvPr/>
              </p:nvSpPr>
              <p:spPr bwMode="auto">
                <a:xfrm>
                  <a:off x="4942" y="1473"/>
                  <a:ext cx="55" cy="98"/>
                </a:xfrm>
                <a:custGeom>
                  <a:avLst/>
                  <a:gdLst>
                    <a:gd name="T0" fmla="*/ 55 w 111"/>
                    <a:gd name="T1" fmla="*/ 0 h 196"/>
                    <a:gd name="T2" fmla="*/ 0 w 111"/>
                    <a:gd name="T3" fmla="*/ 16 h 196"/>
                    <a:gd name="T4" fmla="*/ 0 w 111"/>
                    <a:gd name="T5" fmla="*/ 98 h 196"/>
                    <a:gd name="T6" fmla="*/ 55 w 111"/>
                    <a:gd name="T7" fmla="*/ 84 h 196"/>
                    <a:gd name="T8" fmla="*/ 55 w 111"/>
                    <a:gd name="T9" fmla="*/ 0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6">
                      <a:moveTo>
                        <a:pt x="111" y="0"/>
                      </a:moveTo>
                      <a:lnTo>
                        <a:pt x="0" y="31"/>
                      </a:lnTo>
                      <a:lnTo>
                        <a:pt x="0" y="196"/>
                      </a:lnTo>
                      <a:lnTo>
                        <a:pt x="111" y="168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5" name="Freeform 116"/>
                <p:cNvSpPr>
                  <a:spLocks/>
                </p:cNvSpPr>
                <p:nvPr/>
              </p:nvSpPr>
              <p:spPr bwMode="auto">
                <a:xfrm>
                  <a:off x="4942" y="1585"/>
                  <a:ext cx="55" cy="97"/>
                </a:xfrm>
                <a:custGeom>
                  <a:avLst/>
                  <a:gdLst>
                    <a:gd name="T0" fmla="*/ 55 w 111"/>
                    <a:gd name="T1" fmla="*/ 0 h 193"/>
                    <a:gd name="T2" fmla="*/ 0 w 111"/>
                    <a:gd name="T3" fmla="*/ 13 h 193"/>
                    <a:gd name="T4" fmla="*/ 0 w 111"/>
                    <a:gd name="T5" fmla="*/ 97 h 193"/>
                    <a:gd name="T6" fmla="*/ 55 w 111"/>
                    <a:gd name="T7" fmla="*/ 86 h 193"/>
                    <a:gd name="T8" fmla="*/ 55 w 111"/>
                    <a:gd name="T9" fmla="*/ 0 h 1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3">
                      <a:moveTo>
                        <a:pt x="111" y="0"/>
                      </a:moveTo>
                      <a:lnTo>
                        <a:pt x="0" y="26"/>
                      </a:lnTo>
                      <a:lnTo>
                        <a:pt x="0" y="193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6" name="Freeform 117"/>
                <p:cNvSpPr>
                  <a:spLocks/>
                </p:cNvSpPr>
                <p:nvPr/>
              </p:nvSpPr>
              <p:spPr bwMode="auto">
                <a:xfrm>
                  <a:off x="4517" y="1772"/>
                  <a:ext cx="39" cy="68"/>
                </a:xfrm>
                <a:custGeom>
                  <a:avLst/>
                  <a:gdLst>
                    <a:gd name="T0" fmla="*/ 0 w 77"/>
                    <a:gd name="T1" fmla="*/ 6 h 136"/>
                    <a:gd name="T2" fmla="*/ 0 w 77"/>
                    <a:gd name="T3" fmla="*/ 68 h 136"/>
                    <a:gd name="T4" fmla="*/ 39 w 77"/>
                    <a:gd name="T5" fmla="*/ 64 h 136"/>
                    <a:gd name="T6" fmla="*/ 39 w 77"/>
                    <a:gd name="T7" fmla="*/ 0 h 136"/>
                    <a:gd name="T8" fmla="*/ 0 w 77"/>
                    <a:gd name="T9" fmla="*/ 6 h 1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6">
                      <a:moveTo>
                        <a:pt x="0" y="12"/>
                      </a:moveTo>
                      <a:lnTo>
                        <a:pt x="0" y="136"/>
                      </a:lnTo>
                      <a:lnTo>
                        <a:pt x="77" y="127"/>
                      </a:lnTo>
                      <a:lnTo>
                        <a:pt x="77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7" name="Freeform 118"/>
                <p:cNvSpPr>
                  <a:spLocks/>
                </p:cNvSpPr>
                <p:nvPr/>
              </p:nvSpPr>
              <p:spPr bwMode="auto">
                <a:xfrm>
                  <a:off x="4570" y="1675"/>
                  <a:ext cx="39" cy="76"/>
                </a:xfrm>
                <a:custGeom>
                  <a:avLst/>
                  <a:gdLst>
                    <a:gd name="T0" fmla="*/ 0 w 77"/>
                    <a:gd name="T1" fmla="*/ 76 h 152"/>
                    <a:gd name="T2" fmla="*/ 39 w 77"/>
                    <a:gd name="T3" fmla="*/ 70 h 152"/>
                    <a:gd name="T4" fmla="*/ 39 w 77"/>
                    <a:gd name="T5" fmla="*/ 0 h 152"/>
                    <a:gd name="T6" fmla="*/ 0 w 77"/>
                    <a:gd name="T7" fmla="*/ 10 h 152"/>
                    <a:gd name="T8" fmla="*/ 0 w 77"/>
                    <a:gd name="T9" fmla="*/ 76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52">
                      <a:moveTo>
                        <a:pt x="0" y="152"/>
                      </a:moveTo>
                      <a:lnTo>
                        <a:pt x="77" y="139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8" name="Freeform 119"/>
                <p:cNvSpPr>
                  <a:spLocks/>
                </p:cNvSpPr>
                <p:nvPr/>
              </p:nvSpPr>
              <p:spPr bwMode="auto">
                <a:xfrm>
                  <a:off x="4517" y="1687"/>
                  <a:ext cx="39" cy="75"/>
                </a:xfrm>
                <a:custGeom>
                  <a:avLst/>
                  <a:gdLst>
                    <a:gd name="T0" fmla="*/ 0 w 77"/>
                    <a:gd name="T1" fmla="*/ 75 h 149"/>
                    <a:gd name="T2" fmla="*/ 39 w 77"/>
                    <a:gd name="T3" fmla="*/ 67 h 149"/>
                    <a:gd name="T4" fmla="*/ 39 w 77"/>
                    <a:gd name="T5" fmla="*/ 0 h 149"/>
                    <a:gd name="T6" fmla="*/ 0 w 77"/>
                    <a:gd name="T7" fmla="*/ 10 h 149"/>
                    <a:gd name="T8" fmla="*/ 0 w 77"/>
                    <a:gd name="T9" fmla="*/ 75 h 1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9">
                      <a:moveTo>
                        <a:pt x="0" y="149"/>
                      </a:moveTo>
                      <a:lnTo>
                        <a:pt x="77" y="134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49" name="Freeform 120"/>
                <p:cNvSpPr>
                  <a:spLocks/>
                </p:cNvSpPr>
                <p:nvPr/>
              </p:nvSpPr>
              <p:spPr bwMode="auto">
                <a:xfrm>
                  <a:off x="4517" y="1854"/>
                  <a:ext cx="39" cy="66"/>
                </a:xfrm>
                <a:custGeom>
                  <a:avLst/>
                  <a:gdLst>
                    <a:gd name="T0" fmla="*/ 0 w 77"/>
                    <a:gd name="T1" fmla="*/ 5 h 131"/>
                    <a:gd name="T2" fmla="*/ 0 w 77"/>
                    <a:gd name="T3" fmla="*/ 66 h 131"/>
                    <a:gd name="T4" fmla="*/ 39 w 77"/>
                    <a:gd name="T5" fmla="*/ 63 h 131"/>
                    <a:gd name="T6" fmla="*/ 39 w 77"/>
                    <a:gd name="T7" fmla="*/ 0 h 131"/>
                    <a:gd name="T8" fmla="*/ 0 w 77"/>
                    <a:gd name="T9" fmla="*/ 5 h 1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1">
                      <a:moveTo>
                        <a:pt x="0" y="9"/>
                      </a:moveTo>
                      <a:lnTo>
                        <a:pt x="0" y="131"/>
                      </a:lnTo>
                      <a:lnTo>
                        <a:pt x="77" y="125"/>
                      </a:lnTo>
                      <a:lnTo>
                        <a:pt x="77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0" name="Freeform 121"/>
                <p:cNvSpPr>
                  <a:spLocks/>
                </p:cNvSpPr>
                <p:nvPr/>
              </p:nvSpPr>
              <p:spPr bwMode="auto">
                <a:xfrm>
                  <a:off x="4570" y="1763"/>
                  <a:ext cx="39" cy="71"/>
                </a:xfrm>
                <a:custGeom>
                  <a:avLst/>
                  <a:gdLst>
                    <a:gd name="T0" fmla="*/ 0 w 77"/>
                    <a:gd name="T1" fmla="*/ 71 h 141"/>
                    <a:gd name="T2" fmla="*/ 39 w 77"/>
                    <a:gd name="T3" fmla="*/ 66 h 141"/>
                    <a:gd name="T4" fmla="*/ 39 w 77"/>
                    <a:gd name="T5" fmla="*/ 0 h 141"/>
                    <a:gd name="T6" fmla="*/ 0 w 77"/>
                    <a:gd name="T7" fmla="*/ 6 h 141"/>
                    <a:gd name="T8" fmla="*/ 0 w 77"/>
                    <a:gd name="T9" fmla="*/ 71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0" y="141"/>
                      </a:moveTo>
                      <a:lnTo>
                        <a:pt x="77" y="132"/>
                      </a:lnTo>
                      <a:lnTo>
                        <a:pt x="77" y="0"/>
                      </a:lnTo>
                      <a:lnTo>
                        <a:pt x="0" y="12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1" name="Freeform 122"/>
                <p:cNvSpPr>
                  <a:spLocks/>
                </p:cNvSpPr>
                <p:nvPr/>
              </p:nvSpPr>
              <p:spPr bwMode="auto">
                <a:xfrm>
                  <a:off x="4465" y="1781"/>
                  <a:ext cx="39" cy="65"/>
                </a:xfrm>
                <a:custGeom>
                  <a:avLst/>
                  <a:gdLst>
                    <a:gd name="T0" fmla="*/ 39 w 77"/>
                    <a:gd name="T1" fmla="*/ 0 h 130"/>
                    <a:gd name="T2" fmla="*/ 0 w 77"/>
                    <a:gd name="T3" fmla="*/ 7 h 130"/>
                    <a:gd name="T4" fmla="*/ 0 w 77"/>
                    <a:gd name="T5" fmla="*/ 65 h 130"/>
                    <a:gd name="T6" fmla="*/ 39 w 77"/>
                    <a:gd name="T7" fmla="*/ 61 h 130"/>
                    <a:gd name="T8" fmla="*/ 39 w 77"/>
                    <a:gd name="T9" fmla="*/ 0 h 1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0">
                      <a:moveTo>
                        <a:pt x="77" y="0"/>
                      </a:moveTo>
                      <a:lnTo>
                        <a:pt x="0" y="13"/>
                      </a:lnTo>
                      <a:lnTo>
                        <a:pt x="0" y="130"/>
                      </a:lnTo>
                      <a:lnTo>
                        <a:pt x="77" y="12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2" name="Freeform 123"/>
                <p:cNvSpPr>
                  <a:spLocks/>
                </p:cNvSpPr>
                <p:nvPr/>
              </p:nvSpPr>
              <p:spPr bwMode="auto">
                <a:xfrm>
                  <a:off x="4517" y="1605"/>
                  <a:ext cx="39" cy="70"/>
                </a:xfrm>
                <a:custGeom>
                  <a:avLst/>
                  <a:gdLst>
                    <a:gd name="T0" fmla="*/ 39 w 77"/>
                    <a:gd name="T1" fmla="*/ 60 h 139"/>
                    <a:gd name="T2" fmla="*/ 39 w 77"/>
                    <a:gd name="T3" fmla="*/ 0 h 139"/>
                    <a:gd name="T4" fmla="*/ 0 w 77"/>
                    <a:gd name="T5" fmla="*/ 10 h 139"/>
                    <a:gd name="T6" fmla="*/ 0 w 77"/>
                    <a:gd name="T7" fmla="*/ 70 h 139"/>
                    <a:gd name="T8" fmla="*/ 39 w 77"/>
                    <a:gd name="T9" fmla="*/ 60 h 1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9">
                      <a:moveTo>
                        <a:pt x="77" y="120"/>
                      </a:move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39"/>
                      </a:lnTo>
                      <a:lnTo>
                        <a:pt x="77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3" name="Freeform 124"/>
                <p:cNvSpPr>
                  <a:spLocks/>
                </p:cNvSpPr>
                <p:nvPr/>
              </p:nvSpPr>
              <p:spPr bwMode="auto">
                <a:xfrm>
                  <a:off x="4465" y="1618"/>
                  <a:ext cx="39" cy="70"/>
                </a:xfrm>
                <a:custGeom>
                  <a:avLst/>
                  <a:gdLst>
                    <a:gd name="T0" fmla="*/ 39 w 77"/>
                    <a:gd name="T1" fmla="*/ 0 h 141"/>
                    <a:gd name="T2" fmla="*/ 0 w 77"/>
                    <a:gd name="T3" fmla="*/ 10 h 141"/>
                    <a:gd name="T4" fmla="*/ 0 w 77"/>
                    <a:gd name="T5" fmla="*/ 70 h 141"/>
                    <a:gd name="T6" fmla="*/ 39 w 77"/>
                    <a:gd name="T7" fmla="*/ 60 h 141"/>
                    <a:gd name="T8" fmla="*/ 39 w 77"/>
                    <a:gd name="T9" fmla="*/ 0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77" y="0"/>
                      </a:moveTo>
                      <a:lnTo>
                        <a:pt x="0" y="21"/>
                      </a:lnTo>
                      <a:lnTo>
                        <a:pt x="0" y="141"/>
                      </a:lnTo>
                      <a:lnTo>
                        <a:pt x="77" y="12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4" name="Freeform 125"/>
                <p:cNvSpPr>
                  <a:spLocks/>
                </p:cNvSpPr>
                <p:nvPr/>
              </p:nvSpPr>
              <p:spPr bwMode="auto">
                <a:xfrm>
                  <a:off x="4465" y="1699"/>
                  <a:ext cx="39" cy="72"/>
                </a:xfrm>
                <a:custGeom>
                  <a:avLst/>
                  <a:gdLst>
                    <a:gd name="T0" fmla="*/ 39 w 77"/>
                    <a:gd name="T1" fmla="*/ 0 h 145"/>
                    <a:gd name="T2" fmla="*/ 0 w 77"/>
                    <a:gd name="T3" fmla="*/ 9 h 145"/>
                    <a:gd name="T4" fmla="*/ 0 w 77"/>
                    <a:gd name="T5" fmla="*/ 72 h 145"/>
                    <a:gd name="T6" fmla="*/ 39 w 77"/>
                    <a:gd name="T7" fmla="*/ 65 h 145"/>
                    <a:gd name="T8" fmla="*/ 39 w 77"/>
                    <a:gd name="T9" fmla="*/ 0 h 1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5">
                      <a:moveTo>
                        <a:pt x="77" y="0"/>
                      </a:moveTo>
                      <a:lnTo>
                        <a:pt x="0" y="19"/>
                      </a:lnTo>
                      <a:lnTo>
                        <a:pt x="0" y="145"/>
                      </a:lnTo>
                      <a:lnTo>
                        <a:pt x="77" y="13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5" name="Freeform 126"/>
                <p:cNvSpPr>
                  <a:spLocks/>
                </p:cNvSpPr>
                <p:nvPr/>
              </p:nvSpPr>
              <p:spPr bwMode="auto">
                <a:xfrm>
                  <a:off x="4570" y="1849"/>
                  <a:ext cx="39" cy="68"/>
                </a:xfrm>
                <a:custGeom>
                  <a:avLst/>
                  <a:gdLst>
                    <a:gd name="T0" fmla="*/ 0 w 77"/>
                    <a:gd name="T1" fmla="*/ 4 h 135"/>
                    <a:gd name="T2" fmla="*/ 0 w 77"/>
                    <a:gd name="T3" fmla="*/ 68 h 135"/>
                    <a:gd name="T4" fmla="*/ 39 w 77"/>
                    <a:gd name="T5" fmla="*/ 65 h 135"/>
                    <a:gd name="T6" fmla="*/ 39 w 77"/>
                    <a:gd name="T7" fmla="*/ 0 h 135"/>
                    <a:gd name="T8" fmla="*/ 0 w 77"/>
                    <a:gd name="T9" fmla="*/ 4 h 1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5">
                      <a:moveTo>
                        <a:pt x="0" y="8"/>
                      </a:moveTo>
                      <a:lnTo>
                        <a:pt x="0" y="135"/>
                      </a:lnTo>
                      <a:lnTo>
                        <a:pt x="77" y="130"/>
                      </a:lnTo>
                      <a:lnTo>
                        <a:pt x="77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6" name="Freeform 127"/>
                <p:cNvSpPr>
                  <a:spLocks/>
                </p:cNvSpPr>
                <p:nvPr/>
              </p:nvSpPr>
              <p:spPr bwMode="auto">
                <a:xfrm>
                  <a:off x="4465" y="1859"/>
                  <a:ext cx="39" cy="64"/>
                </a:xfrm>
                <a:custGeom>
                  <a:avLst/>
                  <a:gdLst>
                    <a:gd name="T0" fmla="*/ 0 w 77"/>
                    <a:gd name="T1" fmla="*/ 64 h 127"/>
                    <a:gd name="T2" fmla="*/ 39 w 77"/>
                    <a:gd name="T3" fmla="*/ 61 h 127"/>
                    <a:gd name="T4" fmla="*/ 39 w 77"/>
                    <a:gd name="T5" fmla="*/ 0 h 127"/>
                    <a:gd name="T6" fmla="*/ 0 w 77"/>
                    <a:gd name="T7" fmla="*/ 4 h 127"/>
                    <a:gd name="T8" fmla="*/ 0 w 77"/>
                    <a:gd name="T9" fmla="*/ 64 h 1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27">
                      <a:moveTo>
                        <a:pt x="0" y="127"/>
                      </a:moveTo>
                      <a:lnTo>
                        <a:pt x="77" y="122"/>
                      </a:lnTo>
                      <a:lnTo>
                        <a:pt x="77" y="0"/>
                      </a:lnTo>
                      <a:lnTo>
                        <a:pt x="0" y="8"/>
                      </a:lnTo>
                      <a:lnTo>
                        <a:pt x="0" y="1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7" name="Freeform 128"/>
                <p:cNvSpPr>
                  <a:spLocks/>
                </p:cNvSpPr>
                <p:nvPr/>
              </p:nvSpPr>
              <p:spPr bwMode="auto">
                <a:xfrm>
                  <a:off x="4415" y="1941"/>
                  <a:ext cx="923" cy="27"/>
                </a:xfrm>
                <a:custGeom>
                  <a:avLst/>
                  <a:gdLst>
                    <a:gd name="T0" fmla="*/ 923 w 1845"/>
                    <a:gd name="T1" fmla="*/ 27 h 55"/>
                    <a:gd name="T2" fmla="*/ 923 w 1845"/>
                    <a:gd name="T3" fmla="*/ 0 h 55"/>
                    <a:gd name="T4" fmla="*/ 11 w 1845"/>
                    <a:gd name="T5" fmla="*/ 0 h 55"/>
                    <a:gd name="T6" fmla="*/ 0 w 1845"/>
                    <a:gd name="T7" fmla="*/ 27 h 55"/>
                    <a:gd name="T8" fmla="*/ 923 w 1845"/>
                    <a:gd name="T9" fmla="*/ 27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5">
                      <a:moveTo>
                        <a:pt x="1845" y="55"/>
                      </a:moveTo>
                      <a:lnTo>
                        <a:pt x="1845" y="0"/>
                      </a:lnTo>
                      <a:lnTo>
                        <a:pt x="22" y="0"/>
                      </a:lnTo>
                      <a:lnTo>
                        <a:pt x="0" y="55"/>
                      </a:lnTo>
                      <a:lnTo>
                        <a:pt x="1845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8" name="Freeform 130+"/>
                <p:cNvSpPr>
                  <a:spLocks/>
                </p:cNvSpPr>
                <p:nvPr/>
              </p:nvSpPr>
              <p:spPr bwMode="auto">
                <a:xfrm>
                  <a:off x="4703" y="1328"/>
                  <a:ext cx="154" cy="505"/>
                </a:xfrm>
                <a:custGeom>
                  <a:avLst/>
                  <a:gdLst>
                    <a:gd name="T0" fmla="*/ 154 w 306"/>
                    <a:gd name="T1" fmla="*/ 0 h 1011"/>
                    <a:gd name="T2" fmla="*/ 0 w 306"/>
                    <a:gd name="T3" fmla="*/ 59 h 1011"/>
                    <a:gd name="T4" fmla="*/ 0 w 306"/>
                    <a:gd name="T5" fmla="*/ 235 h 1011"/>
                    <a:gd name="T6" fmla="*/ 24 w 306"/>
                    <a:gd name="T7" fmla="*/ 258 h 1011"/>
                    <a:gd name="T8" fmla="*/ 24 w 306"/>
                    <a:gd name="T9" fmla="*/ 505 h 1011"/>
                    <a:gd name="T10" fmla="*/ 154 w 306"/>
                    <a:gd name="T11" fmla="*/ 491 h 1011"/>
                    <a:gd name="T12" fmla="*/ 154 w 306"/>
                    <a:gd name="T13" fmla="*/ 0 h 10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06" h="1011">
                      <a:moveTo>
                        <a:pt x="306" y="0"/>
                      </a:moveTo>
                      <a:lnTo>
                        <a:pt x="0" y="119"/>
                      </a:lnTo>
                      <a:lnTo>
                        <a:pt x="0" y="471"/>
                      </a:lnTo>
                      <a:lnTo>
                        <a:pt x="47" y="517"/>
                      </a:lnTo>
                      <a:lnTo>
                        <a:pt x="47" y="1011"/>
                      </a:lnTo>
                      <a:lnTo>
                        <a:pt x="306" y="982"/>
                      </a:lnTo>
                      <a:lnTo>
                        <a:pt x="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59" name="Freeform 131"/>
                <p:cNvSpPr>
                  <a:spLocks/>
                </p:cNvSpPr>
                <p:nvPr/>
              </p:nvSpPr>
              <p:spPr bwMode="auto">
                <a:xfrm>
                  <a:off x="4703" y="1563"/>
                  <a:ext cx="24" cy="273"/>
                </a:xfrm>
                <a:custGeom>
                  <a:avLst/>
                  <a:gdLst>
                    <a:gd name="T0" fmla="*/ 0 w 47"/>
                    <a:gd name="T1" fmla="*/ 0 h 546"/>
                    <a:gd name="T2" fmla="*/ 0 w 47"/>
                    <a:gd name="T3" fmla="*/ 273 h 546"/>
                    <a:gd name="T4" fmla="*/ 24 w 47"/>
                    <a:gd name="T5" fmla="*/ 270 h 546"/>
                    <a:gd name="T6" fmla="*/ 24 w 47"/>
                    <a:gd name="T7" fmla="*/ 23 h 546"/>
                    <a:gd name="T8" fmla="*/ 0 w 47"/>
                    <a:gd name="T9" fmla="*/ 0 h 5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7" h="546">
                      <a:moveTo>
                        <a:pt x="0" y="0"/>
                      </a:moveTo>
                      <a:lnTo>
                        <a:pt x="0" y="546"/>
                      </a:lnTo>
                      <a:lnTo>
                        <a:pt x="47" y="540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0" name="Freeform 132"/>
                <p:cNvSpPr>
                  <a:spLocks/>
                </p:cNvSpPr>
                <p:nvPr/>
              </p:nvSpPr>
              <p:spPr bwMode="auto">
                <a:xfrm>
                  <a:off x="4720" y="1866"/>
                  <a:ext cx="53" cy="85"/>
                </a:xfrm>
                <a:custGeom>
                  <a:avLst/>
                  <a:gdLst>
                    <a:gd name="T0" fmla="*/ 0 w 107"/>
                    <a:gd name="T1" fmla="*/ 4 h 170"/>
                    <a:gd name="T2" fmla="*/ 0 w 107"/>
                    <a:gd name="T3" fmla="*/ 85 h 170"/>
                    <a:gd name="T4" fmla="*/ 53 w 107"/>
                    <a:gd name="T5" fmla="*/ 82 h 170"/>
                    <a:gd name="T6" fmla="*/ 53 w 107"/>
                    <a:gd name="T7" fmla="*/ 0 h 170"/>
                    <a:gd name="T8" fmla="*/ 0 w 107"/>
                    <a:gd name="T9" fmla="*/ 4 h 1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7" h="170">
                      <a:moveTo>
                        <a:pt x="0" y="7"/>
                      </a:moveTo>
                      <a:lnTo>
                        <a:pt x="0" y="170"/>
                      </a:lnTo>
                      <a:lnTo>
                        <a:pt x="107" y="163"/>
                      </a:lnTo>
                      <a:lnTo>
                        <a:pt x="107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1" name="Freeform 133"/>
                <p:cNvSpPr>
                  <a:spLocks/>
                </p:cNvSpPr>
                <p:nvPr/>
              </p:nvSpPr>
              <p:spPr bwMode="auto">
                <a:xfrm>
                  <a:off x="4789" y="1860"/>
                  <a:ext cx="50" cy="88"/>
                </a:xfrm>
                <a:custGeom>
                  <a:avLst/>
                  <a:gdLst>
                    <a:gd name="T0" fmla="*/ 0 w 101"/>
                    <a:gd name="T1" fmla="*/ 4 h 176"/>
                    <a:gd name="T2" fmla="*/ 0 w 101"/>
                    <a:gd name="T3" fmla="*/ 88 h 176"/>
                    <a:gd name="T4" fmla="*/ 50 w 101"/>
                    <a:gd name="T5" fmla="*/ 85 h 176"/>
                    <a:gd name="T6" fmla="*/ 50 w 101"/>
                    <a:gd name="T7" fmla="*/ 0 h 176"/>
                    <a:gd name="T8" fmla="*/ 0 w 101"/>
                    <a:gd name="T9" fmla="*/ 4 h 1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1" h="176">
                      <a:moveTo>
                        <a:pt x="0" y="7"/>
                      </a:moveTo>
                      <a:lnTo>
                        <a:pt x="0" y="176"/>
                      </a:lnTo>
                      <a:lnTo>
                        <a:pt x="101" y="169"/>
                      </a:lnTo>
                      <a:lnTo>
                        <a:pt x="101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2" name="Freeform 134"/>
                <p:cNvSpPr>
                  <a:spLocks/>
                </p:cNvSpPr>
                <p:nvPr/>
              </p:nvSpPr>
              <p:spPr bwMode="auto">
                <a:xfrm>
                  <a:off x="4726" y="1390"/>
                  <a:ext cx="37" cy="79"/>
                </a:xfrm>
                <a:custGeom>
                  <a:avLst/>
                  <a:gdLst>
                    <a:gd name="T0" fmla="*/ 0 w 73"/>
                    <a:gd name="T1" fmla="*/ 13 h 158"/>
                    <a:gd name="T2" fmla="*/ 0 w 73"/>
                    <a:gd name="T3" fmla="*/ 79 h 158"/>
                    <a:gd name="T4" fmla="*/ 37 w 73"/>
                    <a:gd name="T5" fmla="*/ 68 h 158"/>
                    <a:gd name="T6" fmla="*/ 37 w 73"/>
                    <a:gd name="T7" fmla="*/ 0 h 158"/>
                    <a:gd name="T8" fmla="*/ 0 w 73"/>
                    <a:gd name="T9" fmla="*/ 13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8">
                      <a:moveTo>
                        <a:pt x="0" y="26"/>
                      </a:moveTo>
                      <a:lnTo>
                        <a:pt x="0" y="158"/>
                      </a:lnTo>
                      <a:lnTo>
                        <a:pt x="73" y="136"/>
                      </a:lnTo>
                      <a:lnTo>
                        <a:pt x="7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3" name="Freeform 135"/>
                <p:cNvSpPr>
                  <a:spLocks/>
                </p:cNvSpPr>
                <p:nvPr/>
              </p:nvSpPr>
              <p:spPr bwMode="auto">
                <a:xfrm>
                  <a:off x="4781" y="1366"/>
                  <a:ext cx="46" cy="87"/>
                </a:xfrm>
                <a:custGeom>
                  <a:avLst/>
                  <a:gdLst>
                    <a:gd name="T0" fmla="*/ 46 w 91"/>
                    <a:gd name="T1" fmla="*/ 73 h 173"/>
                    <a:gd name="T2" fmla="*/ 46 w 91"/>
                    <a:gd name="T3" fmla="*/ 0 h 173"/>
                    <a:gd name="T4" fmla="*/ 0 w 91"/>
                    <a:gd name="T5" fmla="*/ 17 h 173"/>
                    <a:gd name="T6" fmla="*/ 0 w 91"/>
                    <a:gd name="T7" fmla="*/ 87 h 173"/>
                    <a:gd name="T8" fmla="*/ 46 w 91"/>
                    <a:gd name="T9" fmla="*/ 73 h 1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1" h="173">
                      <a:moveTo>
                        <a:pt x="91" y="145"/>
                      </a:moveTo>
                      <a:lnTo>
                        <a:pt x="91" y="0"/>
                      </a:lnTo>
                      <a:lnTo>
                        <a:pt x="0" y="33"/>
                      </a:lnTo>
                      <a:lnTo>
                        <a:pt x="0" y="173"/>
                      </a:lnTo>
                      <a:lnTo>
                        <a:pt x="91" y="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4" name="Freeform 136"/>
                <p:cNvSpPr>
                  <a:spLocks/>
                </p:cNvSpPr>
                <p:nvPr/>
              </p:nvSpPr>
              <p:spPr bwMode="auto">
                <a:xfrm>
                  <a:off x="4781" y="1456"/>
                  <a:ext cx="42" cy="83"/>
                </a:xfrm>
                <a:custGeom>
                  <a:avLst/>
                  <a:gdLst>
                    <a:gd name="T0" fmla="*/ 41 w 85"/>
                    <a:gd name="T1" fmla="*/ 72 h 166"/>
                    <a:gd name="T2" fmla="*/ 42 w 85"/>
                    <a:gd name="T3" fmla="*/ 0 h 166"/>
                    <a:gd name="T4" fmla="*/ 0 w 85"/>
                    <a:gd name="T5" fmla="*/ 15 h 166"/>
                    <a:gd name="T6" fmla="*/ 0 w 85"/>
                    <a:gd name="T7" fmla="*/ 83 h 166"/>
                    <a:gd name="T8" fmla="*/ 41 w 85"/>
                    <a:gd name="T9" fmla="*/ 72 h 1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6">
                      <a:moveTo>
                        <a:pt x="83" y="144"/>
                      </a:moveTo>
                      <a:lnTo>
                        <a:pt x="85" y="0"/>
                      </a:lnTo>
                      <a:lnTo>
                        <a:pt x="0" y="30"/>
                      </a:lnTo>
                      <a:lnTo>
                        <a:pt x="0" y="166"/>
                      </a:lnTo>
                      <a:lnTo>
                        <a:pt x="83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5" name="Freeform 137"/>
                <p:cNvSpPr>
                  <a:spLocks/>
                </p:cNvSpPr>
                <p:nvPr/>
              </p:nvSpPr>
              <p:spPr bwMode="auto">
                <a:xfrm>
                  <a:off x="4726" y="1478"/>
                  <a:ext cx="37" cy="76"/>
                </a:xfrm>
                <a:custGeom>
                  <a:avLst/>
                  <a:gdLst>
                    <a:gd name="T0" fmla="*/ 0 w 73"/>
                    <a:gd name="T1" fmla="*/ 12 h 153"/>
                    <a:gd name="T2" fmla="*/ 0 w 73"/>
                    <a:gd name="T3" fmla="*/ 76 h 153"/>
                    <a:gd name="T4" fmla="*/ 37 w 73"/>
                    <a:gd name="T5" fmla="*/ 67 h 153"/>
                    <a:gd name="T6" fmla="*/ 37 w 73"/>
                    <a:gd name="T7" fmla="*/ 0 h 153"/>
                    <a:gd name="T8" fmla="*/ 0 w 73"/>
                    <a:gd name="T9" fmla="*/ 12 h 15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3">
                      <a:moveTo>
                        <a:pt x="0" y="25"/>
                      </a:moveTo>
                      <a:lnTo>
                        <a:pt x="0" y="153"/>
                      </a:lnTo>
                      <a:lnTo>
                        <a:pt x="73" y="134"/>
                      </a:lnTo>
                      <a:lnTo>
                        <a:pt x="73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6" name="Freeform 138"/>
                <p:cNvSpPr>
                  <a:spLocks/>
                </p:cNvSpPr>
                <p:nvPr/>
              </p:nvSpPr>
              <p:spPr bwMode="auto">
                <a:xfrm>
                  <a:off x="4726" y="1567"/>
                  <a:ext cx="37" cy="79"/>
                </a:xfrm>
                <a:custGeom>
                  <a:avLst/>
                  <a:gdLst>
                    <a:gd name="T0" fmla="*/ 0 w 73"/>
                    <a:gd name="T1" fmla="*/ 10 h 157"/>
                    <a:gd name="T2" fmla="*/ 0 w 73"/>
                    <a:gd name="T3" fmla="*/ 79 h 157"/>
                    <a:gd name="T4" fmla="*/ 37 w 73"/>
                    <a:gd name="T5" fmla="*/ 71 h 157"/>
                    <a:gd name="T6" fmla="*/ 37 w 73"/>
                    <a:gd name="T7" fmla="*/ 0 h 157"/>
                    <a:gd name="T8" fmla="*/ 0 w 73"/>
                    <a:gd name="T9" fmla="*/ 10 h 1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7">
                      <a:moveTo>
                        <a:pt x="0" y="20"/>
                      </a:moveTo>
                      <a:lnTo>
                        <a:pt x="0" y="157"/>
                      </a:lnTo>
                      <a:lnTo>
                        <a:pt x="73" y="141"/>
                      </a:lnTo>
                      <a:lnTo>
                        <a:pt x="73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7" name="Freeform 139"/>
                <p:cNvSpPr>
                  <a:spLocks/>
                </p:cNvSpPr>
                <p:nvPr/>
              </p:nvSpPr>
              <p:spPr bwMode="auto">
                <a:xfrm>
                  <a:off x="4781" y="1550"/>
                  <a:ext cx="42" cy="84"/>
                </a:xfrm>
                <a:custGeom>
                  <a:avLst/>
                  <a:gdLst>
                    <a:gd name="T0" fmla="*/ 41 w 85"/>
                    <a:gd name="T1" fmla="*/ 75 h 167"/>
                    <a:gd name="T2" fmla="*/ 42 w 85"/>
                    <a:gd name="T3" fmla="*/ 0 h 167"/>
                    <a:gd name="T4" fmla="*/ 0 w 85"/>
                    <a:gd name="T5" fmla="*/ 12 h 167"/>
                    <a:gd name="T6" fmla="*/ 0 w 85"/>
                    <a:gd name="T7" fmla="*/ 84 h 167"/>
                    <a:gd name="T8" fmla="*/ 41 w 85"/>
                    <a:gd name="T9" fmla="*/ 75 h 1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7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23"/>
                      </a:lnTo>
                      <a:lnTo>
                        <a:pt x="0" y="167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8" name="Freeform 140"/>
                <p:cNvSpPr>
                  <a:spLocks/>
                </p:cNvSpPr>
                <p:nvPr/>
              </p:nvSpPr>
              <p:spPr bwMode="auto">
                <a:xfrm>
                  <a:off x="4726" y="1659"/>
                  <a:ext cx="37" cy="63"/>
                </a:xfrm>
                <a:custGeom>
                  <a:avLst/>
                  <a:gdLst>
                    <a:gd name="T0" fmla="*/ 0 w 73"/>
                    <a:gd name="T1" fmla="*/ 8 h 126"/>
                    <a:gd name="T2" fmla="*/ 0 w 73"/>
                    <a:gd name="T3" fmla="*/ 63 h 126"/>
                    <a:gd name="T4" fmla="*/ 37 w 73"/>
                    <a:gd name="T5" fmla="*/ 57 h 126"/>
                    <a:gd name="T6" fmla="*/ 37 w 73"/>
                    <a:gd name="T7" fmla="*/ 0 h 126"/>
                    <a:gd name="T8" fmla="*/ 0 w 73"/>
                    <a:gd name="T9" fmla="*/ 8 h 1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26">
                      <a:moveTo>
                        <a:pt x="0" y="16"/>
                      </a:moveTo>
                      <a:lnTo>
                        <a:pt x="0" y="126"/>
                      </a:lnTo>
                      <a:lnTo>
                        <a:pt x="73" y="114"/>
                      </a:lnTo>
                      <a:lnTo>
                        <a:pt x="73" y="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69" name="Freeform 141"/>
                <p:cNvSpPr>
                  <a:spLocks/>
                </p:cNvSpPr>
                <p:nvPr/>
              </p:nvSpPr>
              <p:spPr bwMode="auto">
                <a:xfrm>
                  <a:off x="4781" y="1646"/>
                  <a:ext cx="42" cy="67"/>
                </a:xfrm>
                <a:custGeom>
                  <a:avLst/>
                  <a:gdLst>
                    <a:gd name="T0" fmla="*/ 41 w 85"/>
                    <a:gd name="T1" fmla="*/ 61 h 133"/>
                    <a:gd name="T2" fmla="*/ 42 w 85"/>
                    <a:gd name="T3" fmla="*/ 0 h 133"/>
                    <a:gd name="T4" fmla="*/ 0 w 85"/>
                    <a:gd name="T5" fmla="*/ 9 h 133"/>
                    <a:gd name="T6" fmla="*/ 0 w 85"/>
                    <a:gd name="T7" fmla="*/ 67 h 133"/>
                    <a:gd name="T8" fmla="*/ 41 w 85"/>
                    <a:gd name="T9" fmla="*/ 61 h 1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33">
                      <a:moveTo>
                        <a:pt x="83" y="121"/>
                      </a:moveTo>
                      <a:lnTo>
                        <a:pt x="85" y="0"/>
                      </a:lnTo>
                      <a:lnTo>
                        <a:pt x="0" y="17"/>
                      </a:lnTo>
                      <a:lnTo>
                        <a:pt x="0" y="133"/>
                      </a:lnTo>
                      <a:lnTo>
                        <a:pt x="83" y="1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70" name="Freeform 142"/>
                <p:cNvSpPr>
                  <a:spLocks/>
                </p:cNvSpPr>
                <p:nvPr/>
              </p:nvSpPr>
              <p:spPr bwMode="auto">
                <a:xfrm>
                  <a:off x="4726" y="1737"/>
                  <a:ext cx="37" cy="76"/>
                </a:xfrm>
                <a:custGeom>
                  <a:avLst/>
                  <a:gdLst>
                    <a:gd name="T0" fmla="*/ 0 w 73"/>
                    <a:gd name="T1" fmla="*/ 5 h 152"/>
                    <a:gd name="T2" fmla="*/ 0 w 73"/>
                    <a:gd name="T3" fmla="*/ 76 h 152"/>
                    <a:gd name="T4" fmla="*/ 37 w 73"/>
                    <a:gd name="T5" fmla="*/ 72 h 152"/>
                    <a:gd name="T6" fmla="*/ 37 w 73"/>
                    <a:gd name="T7" fmla="*/ 0 h 152"/>
                    <a:gd name="T8" fmla="*/ 0 w 73"/>
                    <a:gd name="T9" fmla="*/ 5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2">
                      <a:moveTo>
                        <a:pt x="0" y="10"/>
                      </a:moveTo>
                      <a:lnTo>
                        <a:pt x="0" y="152"/>
                      </a:lnTo>
                      <a:lnTo>
                        <a:pt x="73" y="144"/>
                      </a:lnTo>
                      <a:lnTo>
                        <a:pt x="73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71" name="Freeform 143"/>
                <p:cNvSpPr>
                  <a:spLocks/>
                </p:cNvSpPr>
                <p:nvPr/>
              </p:nvSpPr>
              <p:spPr bwMode="auto">
                <a:xfrm>
                  <a:off x="4781" y="1729"/>
                  <a:ext cx="42" cy="79"/>
                </a:xfrm>
                <a:custGeom>
                  <a:avLst/>
                  <a:gdLst>
                    <a:gd name="T0" fmla="*/ 41 w 85"/>
                    <a:gd name="T1" fmla="*/ 75 h 158"/>
                    <a:gd name="T2" fmla="*/ 42 w 85"/>
                    <a:gd name="T3" fmla="*/ 0 h 158"/>
                    <a:gd name="T4" fmla="*/ 0 w 85"/>
                    <a:gd name="T5" fmla="*/ 7 h 158"/>
                    <a:gd name="T6" fmla="*/ 0 w 85"/>
                    <a:gd name="T7" fmla="*/ 79 h 158"/>
                    <a:gd name="T8" fmla="*/ 41 w 85"/>
                    <a:gd name="T9" fmla="*/ 75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8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13"/>
                      </a:lnTo>
                      <a:lnTo>
                        <a:pt x="0" y="158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pSp>
            <p:nvGrpSpPr>
              <p:cNvPr id="724" name="Группа Бугры"/>
              <p:cNvGrpSpPr>
                <a:grpSpLocks/>
              </p:cNvGrpSpPr>
              <p:nvPr/>
            </p:nvGrpSpPr>
            <p:grpSpPr bwMode="auto">
              <a:xfrm>
                <a:off x="2667668" y="3480468"/>
                <a:ext cx="1701207" cy="559127"/>
                <a:chOff x="10511657" y="4574868"/>
                <a:chExt cx="1701207" cy="559127"/>
              </a:xfrm>
            </p:grpSpPr>
            <p:sp>
              <p:nvSpPr>
                <p:cNvPr id="725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0511657" y="4574868"/>
                  <a:ext cx="1361330" cy="5591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4479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051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3623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195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r"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131тыс.м</a:t>
                  </a:r>
                  <a:r>
                    <a:rPr lang="ru-RU" altLang="ru-RU" sz="1400" baseline="30000" dirty="0">
                      <a:solidFill>
                        <a:srgbClr val="00385E"/>
                      </a:solidFill>
                    </a:rPr>
                    <a:t>2</a:t>
                  </a:r>
                </a:p>
                <a:p>
                  <a:pPr algn="r"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endParaRPr lang="ru-RU" altLang="ru-RU" sz="1400" baseline="30000" dirty="0">
                    <a:solidFill>
                      <a:srgbClr val="00385E"/>
                    </a:solidFill>
                  </a:endParaRPr>
                </a:p>
                <a:p>
                  <a:pPr algn="r"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en-US" altLang="ru-RU" sz="1400" dirty="0">
                      <a:solidFill>
                        <a:srgbClr val="00385E"/>
                      </a:solidFill>
                    </a:rPr>
                    <a:t>4,9 </a:t>
                  </a:r>
                  <a:r>
                    <a:rPr lang="ru-RU" altLang="ru-RU" sz="1400" dirty="0" err="1">
                      <a:solidFill>
                        <a:srgbClr val="00385E"/>
                      </a:solidFill>
                    </a:rPr>
                    <a:t>тыс.чел</a:t>
                  </a: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.</a:t>
                  </a:r>
                  <a:endParaRPr lang="en-US" altLang="ru-RU" sz="1400" dirty="0">
                    <a:solidFill>
                      <a:srgbClr val="00385E"/>
                    </a:solidFill>
                  </a:endParaRPr>
                </a:p>
              </p:txBody>
            </p:sp>
            <p:pic>
              <p:nvPicPr>
                <p:cNvPr id="726" name="Picture 81" descr="прирост 3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90745" y="4816425"/>
                  <a:ext cx="322119" cy="28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72" name="Группа Спб"/>
            <p:cNvGrpSpPr>
              <a:grpSpLocks/>
            </p:cNvGrpSpPr>
            <p:nvPr/>
          </p:nvGrpSpPr>
          <p:grpSpPr bwMode="auto">
            <a:xfrm>
              <a:off x="3496009" y="7781925"/>
              <a:ext cx="1830388" cy="627063"/>
              <a:chOff x="4486275" y="7782351"/>
              <a:chExt cx="1830413" cy="627337"/>
            </a:xfrm>
          </p:grpSpPr>
          <p:grpSp>
            <p:nvGrpSpPr>
              <p:cNvPr id="773" name="Дома"/>
              <p:cNvGrpSpPr>
                <a:grpSpLocks noChangeAspect="1"/>
              </p:cNvGrpSpPr>
              <p:nvPr/>
            </p:nvGrpSpPr>
            <p:grpSpPr bwMode="auto">
              <a:xfrm>
                <a:off x="5904581" y="7782351"/>
                <a:ext cx="412107" cy="299592"/>
                <a:chOff x="4415" y="1297"/>
                <a:chExt cx="923" cy="671"/>
              </a:xfrm>
            </p:grpSpPr>
            <p:sp>
              <p:nvSpPr>
                <p:cNvPr id="777" name="Freeform 95+"/>
                <p:cNvSpPr>
                  <a:spLocks/>
                </p:cNvSpPr>
                <p:nvPr/>
              </p:nvSpPr>
              <p:spPr bwMode="auto">
                <a:xfrm>
                  <a:off x="4425" y="1312"/>
                  <a:ext cx="785" cy="653"/>
                </a:xfrm>
                <a:custGeom>
                  <a:avLst/>
                  <a:gdLst>
                    <a:gd name="T0" fmla="*/ 0 w 1571"/>
                    <a:gd name="T1" fmla="*/ 549 h 1306"/>
                    <a:gd name="T2" fmla="*/ 0 w 1571"/>
                    <a:gd name="T3" fmla="*/ 291 h 1306"/>
                    <a:gd name="T4" fmla="*/ 172 w 1571"/>
                    <a:gd name="T5" fmla="*/ 230 h 1306"/>
                    <a:gd name="T6" fmla="*/ 266 w 1571"/>
                    <a:gd name="T7" fmla="*/ 282 h 1306"/>
                    <a:gd name="T8" fmla="*/ 269 w 1571"/>
                    <a:gd name="T9" fmla="*/ 61 h 1306"/>
                    <a:gd name="T10" fmla="*/ 447 w 1571"/>
                    <a:gd name="T11" fmla="*/ 0 h 1306"/>
                    <a:gd name="T12" fmla="*/ 467 w 1571"/>
                    <a:gd name="T13" fmla="*/ 144 h 1306"/>
                    <a:gd name="T14" fmla="*/ 785 w 1571"/>
                    <a:gd name="T15" fmla="*/ 47 h 1306"/>
                    <a:gd name="T16" fmla="*/ 774 w 1571"/>
                    <a:gd name="T17" fmla="*/ 653 h 1306"/>
                    <a:gd name="T18" fmla="*/ 152 w 1571"/>
                    <a:gd name="T19" fmla="*/ 647 h 1306"/>
                    <a:gd name="T20" fmla="*/ 125 w 1571"/>
                    <a:gd name="T21" fmla="*/ 621 h 1306"/>
                    <a:gd name="T22" fmla="*/ 105 w 1571"/>
                    <a:gd name="T23" fmla="*/ 584 h 1306"/>
                    <a:gd name="T24" fmla="*/ 62 w 1571"/>
                    <a:gd name="T25" fmla="*/ 552 h 1306"/>
                    <a:gd name="T26" fmla="*/ 11 w 1571"/>
                    <a:gd name="T27" fmla="*/ 572 h 1306"/>
                    <a:gd name="T28" fmla="*/ 0 w 1571"/>
                    <a:gd name="T29" fmla="*/ 549 h 13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71" h="1306">
                      <a:moveTo>
                        <a:pt x="0" y="1098"/>
                      </a:moveTo>
                      <a:lnTo>
                        <a:pt x="0" y="581"/>
                      </a:lnTo>
                      <a:lnTo>
                        <a:pt x="345" y="460"/>
                      </a:lnTo>
                      <a:lnTo>
                        <a:pt x="532" y="564"/>
                      </a:lnTo>
                      <a:lnTo>
                        <a:pt x="538" y="121"/>
                      </a:lnTo>
                      <a:lnTo>
                        <a:pt x="895" y="0"/>
                      </a:lnTo>
                      <a:lnTo>
                        <a:pt x="934" y="287"/>
                      </a:lnTo>
                      <a:lnTo>
                        <a:pt x="1571" y="93"/>
                      </a:lnTo>
                      <a:lnTo>
                        <a:pt x="1548" y="1306"/>
                      </a:lnTo>
                      <a:lnTo>
                        <a:pt x="305" y="1294"/>
                      </a:lnTo>
                      <a:lnTo>
                        <a:pt x="251" y="1242"/>
                      </a:lnTo>
                      <a:lnTo>
                        <a:pt x="211" y="1168"/>
                      </a:lnTo>
                      <a:lnTo>
                        <a:pt x="124" y="1104"/>
                      </a:lnTo>
                      <a:lnTo>
                        <a:pt x="23" y="1144"/>
                      </a:lnTo>
                      <a:lnTo>
                        <a:pt x="0" y="10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78" name="Rectangle 96"/>
                <p:cNvSpPr>
                  <a:spLocks noChangeArrowheads="1"/>
                </p:cNvSpPr>
                <p:nvPr/>
              </p:nvSpPr>
              <p:spPr bwMode="auto">
                <a:xfrm>
                  <a:off x="4904" y="1446"/>
                  <a:ext cx="44" cy="379"/>
                </a:xfrm>
                <a:prstGeom prst="rect">
                  <a:avLst/>
                </a:pr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altLang="ru-RU"/>
                </a:p>
              </p:txBody>
            </p:sp>
            <p:sp>
              <p:nvSpPr>
                <p:cNvPr id="779" name="Freeform 98"/>
                <p:cNvSpPr>
                  <a:spLocks/>
                </p:cNvSpPr>
                <p:nvPr/>
              </p:nvSpPr>
              <p:spPr bwMode="auto">
                <a:xfrm>
                  <a:off x="4434" y="1825"/>
                  <a:ext cx="218" cy="123"/>
                </a:xfrm>
                <a:custGeom>
                  <a:avLst/>
                  <a:gdLst>
                    <a:gd name="T0" fmla="*/ 0 w 435"/>
                    <a:gd name="T1" fmla="*/ 37 h 245"/>
                    <a:gd name="T2" fmla="*/ 1 w 435"/>
                    <a:gd name="T3" fmla="*/ 36 h 245"/>
                    <a:gd name="T4" fmla="*/ 3 w 435"/>
                    <a:gd name="T5" fmla="*/ 34 h 245"/>
                    <a:gd name="T6" fmla="*/ 6 w 435"/>
                    <a:gd name="T7" fmla="*/ 32 h 245"/>
                    <a:gd name="T8" fmla="*/ 11 w 435"/>
                    <a:gd name="T9" fmla="*/ 28 h 245"/>
                    <a:gd name="T10" fmla="*/ 16 w 435"/>
                    <a:gd name="T11" fmla="*/ 25 h 245"/>
                    <a:gd name="T12" fmla="*/ 23 w 435"/>
                    <a:gd name="T13" fmla="*/ 21 h 245"/>
                    <a:gd name="T14" fmla="*/ 30 w 435"/>
                    <a:gd name="T15" fmla="*/ 17 h 245"/>
                    <a:gd name="T16" fmla="*/ 38 w 435"/>
                    <a:gd name="T17" fmla="*/ 13 h 245"/>
                    <a:gd name="T18" fmla="*/ 47 w 435"/>
                    <a:gd name="T19" fmla="*/ 9 h 245"/>
                    <a:gd name="T20" fmla="*/ 55 w 435"/>
                    <a:gd name="T21" fmla="*/ 6 h 245"/>
                    <a:gd name="T22" fmla="*/ 65 w 435"/>
                    <a:gd name="T23" fmla="*/ 3 h 245"/>
                    <a:gd name="T24" fmla="*/ 74 w 435"/>
                    <a:gd name="T25" fmla="*/ 1 h 245"/>
                    <a:gd name="T26" fmla="*/ 84 w 435"/>
                    <a:gd name="T27" fmla="*/ 0 h 245"/>
                    <a:gd name="T28" fmla="*/ 93 w 435"/>
                    <a:gd name="T29" fmla="*/ 0 h 245"/>
                    <a:gd name="T30" fmla="*/ 102 w 435"/>
                    <a:gd name="T31" fmla="*/ 1 h 245"/>
                    <a:gd name="T32" fmla="*/ 111 w 435"/>
                    <a:gd name="T33" fmla="*/ 4 h 245"/>
                    <a:gd name="T34" fmla="*/ 126 w 435"/>
                    <a:gd name="T35" fmla="*/ 13 h 245"/>
                    <a:gd name="T36" fmla="*/ 139 w 435"/>
                    <a:gd name="T37" fmla="*/ 24 h 245"/>
                    <a:gd name="T38" fmla="*/ 149 w 435"/>
                    <a:gd name="T39" fmla="*/ 37 h 245"/>
                    <a:gd name="T40" fmla="*/ 157 w 435"/>
                    <a:gd name="T41" fmla="*/ 49 h 245"/>
                    <a:gd name="T42" fmla="*/ 163 w 435"/>
                    <a:gd name="T43" fmla="*/ 60 h 245"/>
                    <a:gd name="T44" fmla="*/ 167 w 435"/>
                    <a:gd name="T45" fmla="*/ 70 h 245"/>
                    <a:gd name="T46" fmla="*/ 169 w 435"/>
                    <a:gd name="T47" fmla="*/ 76 h 245"/>
                    <a:gd name="T48" fmla="*/ 169 w 435"/>
                    <a:gd name="T49" fmla="*/ 79 h 245"/>
                    <a:gd name="T50" fmla="*/ 170 w 435"/>
                    <a:gd name="T51" fmla="*/ 79 h 245"/>
                    <a:gd name="T52" fmla="*/ 171 w 435"/>
                    <a:gd name="T53" fmla="*/ 79 h 245"/>
                    <a:gd name="T54" fmla="*/ 173 w 435"/>
                    <a:gd name="T55" fmla="*/ 79 h 245"/>
                    <a:gd name="T56" fmla="*/ 177 w 435"/>
                    <a:gd name="T57" fmla="*/ 79 h 245"/>
                    <a:gd name="T58" fmla="*/ 181 w 435"/>
                    <a:gd name="T59" fmla="*/ 80 h 245"/>
                    <a:gd name="T60" fmla="*/ 186 w 435"/>
                    <a:gd name="T61" fmla="*/ 81 h 245"/>
                    <a:gd name="T62" fmla="*/ 191 w 435"/>
                    <a:gd name="T63" fmla="*/ 84 h 245"/>
                    <a:gd name="T64" fmla="*/ 198 w 435"/>
                    <a:gd name="T65" fmla="*/ 87 h 245"/>
                    <a:gd name="T66" fmla="*/ 204 w 435"/>
                    <a:gd name="T67" fmla="*/ 91 h 245"/>
                    <a:gd name="T68" fmla="*/ 209 w 435"/>
                    <a:gd name="T69" fmla="*/ 96 h 245"/>
                    <a:gd name="T70" fmla="*/ 212 w 435"/>
                    <a:gd name="T71" fmla="*/ 103 h 245"/>
                    <a:gd name="T72" fmla="*/ 215 w 435"/>
                    <a:gd name="T73" fmla="*/ 109 h 245"/>
                    <a:gd name="T74" fmla="*/ 216 w 435"/>
                    <a:gd name="T75" fmla="*/ 114 h 245"/>
                    <a:gd name="T76" fmla="*/ 217 w 435"/>
                    <a:gd name="T77" fmla="*/ 119 h 245"/>
                    <a:gd name="T78" fmla="*/ 218 w 435"/>
                    <a:gd name="T79" fmla="*/ 122 h 245"/>
                    <a:gd name="T80" fmla="*/ 218 w 435"/>
                    <a:gd name="T81" fmla="*/ 123 h 245"/>
                    <a:gd name="T82" fmla="*/ 6 w 435"/>
                    <a:gd name="T83" fmla="*/ 117 h 245"/>
                    <a:gd name="T84" fmla="*/ 0 w 435"/>
                    <a:gd name="T85" fmla="*/ 37 h 24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435" h="245">
                      <a:moveTo>
                        <a:pt x="0" y="73"/>
                      </a:moveTo>
                      <a:lnTo>
                        <a:pt x="1" y="71"/>
                      </a:lnTo>
                      <a:lnTo>
                        <a:pt x="5" y="68"/>
                      </a:lnTo>
                      <a:lnTo>
                        <a:pt x="12" y="63"/>
                      </a:lnTo>
                      <a:lnTo>
                        <a:pt x="21" y="56"/>
                      </a:lnTo>
                      <a:lnTo>
                        <a:pt x="32" y="50"/>
                      </a:lnTo>
                      <a:lnTo>
                        <a:pt x="46" y="41"/>
                      </a:lnTo>
                      <a:lnTo>
                        <a:pt x="59" y="33"/>
                      </a:lnTo>
                      <a:lnTo>
                        <a:pt x="76" y="25"/>
                      </a:lnTo>
                      <a:lnTo>
                        <a:pt x="93" y="18"/>
                      </a:lnTo>
                      <a:lnTo>
                        <a:pt x="110" y="11"/>
                      </a:lnTo>
                      <a:lnTo>
                        <a:pt x="129" y="6"/>
                      </a:lnTo>
                      <a:lnTo>
                        <a:pt x="147" y="1"/>
                      </a:lnTo>
                      <a:lnTo>
                        <a:pt x="167" y="0"/>
                      </a:lnTo>
                      <a:lnTo>
                        <a:pt x="185" y="0"/>
                      </a:lnTo>
                      <a:lnTo>
                        <a:pt x="204" y="2"/>
                      </a:lnTo>
                      <a:lnTo>
                        <a:pt x="221" y="8"/>
                      </a:lnTo>
                      <a:lnTo>
                        <a:pt x="252" y="25"/>
                      </a:lnTo>
                      <a:lnTo>
                        <a:pt x="278" y="47"/>
                      </a:lnTo>
                      <a:lnTo>
                        <a:pt x="298" y="73"/>
                      </a:lnTo>
                      <a:lnTo>
                        <a:pt x="314" y="97"/>
                      </a:lnTo>
                      <a:lnTo>
                        <a:pt x="326" y="120"/>
                      </a:lnTo>
                      <a:lnTo>
                        <a:pt x="333" y="139"/>
                      </a:lnTo>
                      <a:lnTo>
                        <a:pt x="337" y="152"/>
                      </a:lnTo>
                      <a:lnTo>
                        <a:pt x="338" y="157"/>
                      </a:lnTo>
                      <a:lnTo>
                        <a:pt x="340" y="157"/>
                      </a:lnTo>
                      <a:lnTo>
                        <a:pt x="342" y="157"/>
                      </a:lnTo>
                      <a:lnTo>
                        <a:pt x="346" y="157"/>
                      </a:lnTo>
                      <a:lnTo>
                        <a:pt x="353" y="158"/>
                      </a:lnTo>
                      <a:lnTo>
                        <a:pt x="361" y="160"/>
                      </a:lnTo>
                      <a:lnTo>
                        <a:pt x="371" y="162"/>
                      </a:lnTo>
                      <a:lnTo>
                        <a:pt x="382" y="167"/>
                      </a:lnTo>
                      <a:lnTo>
                        <a:pt x="396" y="174"/>
                      </a:lnTo>
                      <a:lnTo>
                        <a:pt x="407" y="182"/>
                      </a:lnTo>
                      <a:lnTo>
                        <a:pt x="417" y="192"/>
                      </a:lnTo>
                      <a:lnTo>
                        <a:pt x="424" y="205"/>
                      </a:lnTo>
                      <a:lnTo>
                        <a:pt x="429" y="217"/>
                      </a:lnTo>
                      <a:lnTo>
                        <a:pt x="432" y="228"/>
                      </a:lnTo>
                      <a:lnTo>
                        <a:pt x="434" y="237"/>
                      </a:lnTo>
                      <a:lnTo>
                        <a:pt x="435" y="243"/>
                      </a:lnTo>
                      <a:lnTo>
                        <a:pt x="435" y="245"/>
                      </a:lnTo>
                      <a:lnTo>
                        <a:pt x="12" y="234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0" name="Freeform 99"/>
                <p:cNvSpPr>
                  <a:spLocks/>
                </p:cNvSpPr>
                <p:nvPr/>
              </p:nvSpPr>
              <p:spPr bwMode="auto">
                <a:xfrm>
                  <a:off x="4649" y="1825"/>
                  <a:ext cx="343" cy="124"/>
                </a:xfrm>
                <a:custGeom>
                  <a:avLst/>
                  <a:gdLst>
                    <a:gd name="T0" fmla="*/ 52 w 685"/>
                    <a:gd name="T1" fmla="*/ 47 h 247"/>
                    <a:gd name="T2" fmla="*/ 207 w 685"/>
                    <a:gd name="T3" fmla="*/ 35 h 247"/>
                    <a:gd name="T4" fmla="*/ 263 w 685"/>
                    <a:gd name="T5" fmla="*/ 124 h 247"/>
                    <a:gd name="T6" fmla="*/ 343 w 685"/>
                    <a:gd name="T7" fmla="*/ 30 h 247"/>
                    <a:gd name="T8" fmla="*/ 342 w 685"/>
                    <a:gd name="T9" fmla="*/ 18 h 247"/>
                    <a:gd name="T10" fmla="*/ 247 w 685"/>
                    <a:gd name="T11" fmla="*/ 0 h 247"/>
                    <a:gd name="T12" fmla="*/ 6 w 685"/>
                    <a:gd name="T13" fmla="*/ 23 h 247"/>
                    <a:gd name="T14" fmla="*/ 0 w 685"/>
                    <a:gd name="T15" fmla="*/ 48 h 247"/>
                    <a:gd name="T16" fmla="*/ 52 w 685"/>
                    <a:gd name="T17" fmla="*/ 47 h 2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85" h="247">
                      <a:moveTo>
                        <a:pt x="104" y="93"/>
                      </a:moveTo>
                      <a:lnTo>
                        <a:pt x="413" y="69"/>
                      </a:lnTo>
                      <a:lnTo>
                        <a:pt x="526" y="247"/>
                      </a:lnTo>
                      <a:lnTo>
                        <a:pt x="685" y="60"/>
                      </a:lnTo>
                      <a:lnTo>
                        <a:pt x="683" y="36"/>
                      </a:lnTo>
                      <a:lnTo>
                        <a:pt x="493" y="0"/>
                      </a:lnTo>
                      <a:lnTo>
                        <a:pt x="12" y="46"/>
                      </a:lnTo>
                      <a:lnTo>
                        <a:pt x="0" y="96"/>
                      </a:lnTo>
                      <a:lnTo>
                        <a:pt x="104" y="93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1" name="Freeform 100+"/>
                <p:cNvSpPr>
                  <a:spLocks/>
                </p:cNvSpPr>
                <p:nvPr/>
              </p:nvSpPr>
              <p:spPr bwMode="auto">
                <a:xfrm>
                  <a:off x="4697" y="1858"/>
                  <a:ext cx="169" cy="93"/>
                </a:xfrm>
                <a:custGeom>
                  <a:avLst/>
                  <a:gdLst>
                    <a:gd name="T0" fmla="*/ 0 w 338"/>
                    <a:gd name="T1" fmla="*/ 14 h 185"/>
                    <a:gd name="T2" fmla="*/ 162 w 338"/>
                    <a:gd name="T3" fmla="*/ 0 h 185"/>
                    <a:gd name="T4" fmla="*/ 169 w 338"/>
                    <a:gd name="T5" fmla="*/ 93 h 185"/>
                    <a:gd name="T6" fmla="*/ 1 w 338"/>
                    <a:gd name="T7" fmla="*/ 84 h 185"/>
                    <a:gd name="T8" fmla="*/ 0 w 338"/>
                    <a:gd name="T9" fmla="*/ 14 h 1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8" h="185">
                      <a:moveTo>
                        <a:pt x="0" y="27"/>
                      </a:moveTo>
                      <a:lnTo>
                        <a:pt x="323" y="0"/>
                      </a:lnTo>
                      <a:lnTo>
                        <a:pt x="338" y="185"/>
                      </a:lnTo>
                      <a:lnTo>
                        <a:pt x="2" y="16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2" name="Freeform 101"/>
                <p:cNvSpPr>
                  <a:spLocks/>
                </p:cNvSpPr>
                <p:nvPr/>
              </p:nvSpPr>
              <p:spPr bwMode="auto">
                <a:xfrm>
                  <a:off x="4857" y="1859"/>
                  <a:ext cx="56" cy="98"/>
                </a:xfrm>
                <a:custGeom>
                  <a:avLst/>
                  <a:gdLst>
                    <a:gd name="T0" fmla="*/ 0 w 113"/>
                    <a:gd name="T1" fmla="*/ 0 h 197"/>
                    <a:gd name="T2" fmla="*/ 0 w 113"/>
                    <a:gd name="T3" fmla="*/ 98 h 197"/>
                    <a:gd name="T4" fmla="*/ 56 w 113"/>
                    <a:gd name="T5" fmla="*/ 98 h 197"/>
                    <a:gd name="T6" fmla="*/ 56 w 113"/>
                    <a:gd name="T7" fmla="*/ 8 h 197"/>
                    <a:gd name="T8" fmla="*/ 0 w 113"/>
                    <a:gd name="T9" fmla="*/ 0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3" h="197">
                      <a:moveTo>
                        <a:pt x="0" y="0"/>
                      </a:moveTo>
                      <a:lnTo>
                        <a:pt x="0" y="197"/>
                      </a:lnTo>
                      <a:lnTo>
                        <a:pt x="113" y="197"/>
                      </a:lnTo>
                      <a:lnTo>
                        <a:pt x="113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3" name="Freeform 102+"/>
                <p:cNvSpPr>
                  <a:spLocks/>
                </p:cNvSpPr>
                <p:nvPr/>
              </p:nvSpPr>
              <p:spPr bwMode="auto">
                <a:xfrm>
                  <a:off x="4644" y="1608"/>
                  <a:ext cx="1" cy="0"/>
                </a:xfrm>
                <a:custGeom>
                  <a:avLst/>
                  <a:gdLst>
                    <a:gd name="T0" fmla="*/ 0 w 2"/>
                    <a:gd name="T1" fmla="*/ 0 w 2"/>
                    <a:gd name="T2" fmla="*/ 1 w 2"/>
                    <a:gd name="T3" fmla="*/ 0 w 2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4" name="Freeform 103"/>
                <p:cNvSpPr>
                  <a:spLocks/>
                </p:cNvSpPr>
                <p:nvPr/>
              </p:nvSpPr>
              <p:spPr bwMode="auto">
                <a:xfrm>
                  <a:off x="4419" y="1297"/>
                  <a:ext cx="919" cy="661"/>
                </a:xfrm>
                <a:custGeom>
                  <a:avLst/>
                  <a:gdLst>
                    <a:gd name="T0" fmla="*/ 919 w 1838"/>
                    <a:gd name="T1" fmla="*/ 660 h 1323"/>
                    <a:gd name="T2" fmla="*/ 919 w 1838"/>
                    <a:gd name="T3" fmla="*/ 193 h 1323"/>
                    <a:gd name="T4" fmla="*/ 777 w 1838"/>
                    <a:gd name="T5" fmla="*/ 49 h 1323"/>
                    <a:gd name="T6" fmla="*/ 550 w 1838"/>
                    <a:gd name="T7" fmla="*/ 122 h 1323"/>
                    <a:gd name="T8" fmla="*/ 494 w 1838"/>
                    <a:gd name="T9" fmla="*/ 85 h 1323"/>
                    <a:gd name="T10" fmla="*/ 495 w 1838"/>
                    <a:gd name="T11" fmla="*/ 36 h 1323"/>
                    <a:gd name="T12" fmla="*/ 447 w 1838"/>
                    <a:gd name="T13" fmla="*/ 0 h 1323"/>
                    <a:gd name="T14" fmla="*/ 447 w 1838"/>
                    <a:gd name="T15" fmla="*/ 0 h 1323"/>
                    <a:gd name="T16" fmla="*/ 262 w 1838"/>
                    <a:gd name="T17" fmla="*/ 75 h 1323"/>
                    <a:gd name="T18" fmla="*/ 262 w 1838"/>
                    <a:gd name="T19" fmla="*/ 265 h 1323"/>
                    <a:gd name="T20" fmla="*/ 185 w 1838"/>
                    <a:gd name="T21" fmla="*/ 237 h 1323"/>
                    <a:gd name="T22" fmla="*/ 0 w 1838"/>
                    <a:gd name="T23" fmla="*/ 297 h 1323"/>
                    <a:gd name="T24" fmla="*/ 0 w 1838"/>
                    <a:gd name="T25" fmla="*/ 645 h 1323"/>
                    <a:gd name="T26" fmla="*/ 24 w 1838"/>
                    <a:gd name="T27" fmla="*/ 645 h 1323"/>
                    <a:gd name="T28" fmla="*/ 24 w 1838"/>
                    <a:gd name="T29" fmla="*/ 309 h 1323"/>
                    <a:gd name="T30" fmla="*/ 180 w 1838"/>
                    <a:gd name="T31" fmla="*/ 263 h 1323"/>
                    <a:gd name="T32" fmla="*/ 180 w 1838"/>
                    <a:gd name="T33" fmla="*/ 322 h 1323"/>
                    <a:gd name="T34" fmla="*/ 223 w 1838"/>
                    <a:gd name="T35" fmla="*/ 311 h 1323"/>
                    <a:gd name="T36" fmla="*/ 223 w 1838"/>
                    <a:gd name="T37" fmla="*/ 661 h 1323"/>
                    <a:gd name="T38" fmla="*/ 265 w 1838"/>
                    <a:gd name="T39" fmla="*/ 661 h 1323"/>
                    <a:gd name="T40" fmla="*/ 265 w 1838"/>
                    <a:gd name="T41" fmla="*/ 661 h 1323"/>
                    <a:gd name="T42" fmla="*/ 284 w 1838"/>
                    <a:gd name="T43" fmla="*/ 661 h 1323"/>
                    <a:gd name="T44" fmla="*/ 284 w 1838"/>
                    <a:gd name="T45" fmla="*/ 574 h 1323"/>
                    <a:gd name="T46" fmla="*/ 235 w 1838"/>
                    <a:gd name="T47" fmla="*/ 572 h 1323"/>
                    <a:gd name="T48" fmla="*/ 235 w 1838"/>
                    <a:gd name="T49" fmla="*/ 559 h 1323"/>
                    <a:gd name="T50" fmla="*/ 471 w 1838"/>
                    <a:gd name="T51" fmla="*/ 536 h 1323"/>
                    <a:gd name="T52" fmla="*/ 572 w 1838"/>
                    <a:gd name="T53" fmla="*/ 558 h 1323"/>
                    <a:gd name="T54" fmla="*/ 572 w 1838"/>
                    <a:gd name="T55" fmla="*/ 540 h 1323"/>
                    <a:gd name="T56" fmla="*/ 494 w 1838"/>
                    <a:gd name="T57" fmla="*/ 522 h 1323"/>
                    <a:gd name="T58" fmla="*/ 494 w 1838"/>
                    <a:gd name="T59" fmla="*/ 168 h 1323"/>
                    <a:gd name="T60" fmla="*/ 775 w 1838"/>
                    <a:gd name="T61" fmla="*/ 78 h 1323"/>
                    <a:gd name="T62" fmla="*/ 775 w 1838"/>
                    <a:gd name="T63" fmla="*/ 661 h 1323"/>
                    <a:gd name="T64" fmla="*/ 919 w 1838"/>
                    <a:gd name="T65" fmla="*/ 660 h 132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838" h="1323">
                      <a:moveTo>
                        <a:pt x="1838" y="1320"/>
                      </a:moveTo>
                      <a:lnTo>
                        <a:pt x="1837" y="387"/>
                      </a:lnTo>
                      <a:lnTo>
                        <a:pt x="1553" y="98"/>
                      </a:lnTo>
                      <a:lnTo>
                        <a:pt x="1099" y="245"/>
                      </a:lnTo>
                      <a:lnTo>
                        <a:pt x="988" y="170"/>
                      </a:lnTo>
                      <a:lnTo>
                        <a:pt x="990" y="72"/>
                      </a:lnTo>
                      <a:lnTo>
                        <a:pt x="893" y="0"/>
                      </a:lnTo>
                      <a:lnTo>
                        <a:pt x="524" y="150"/>
                      </a:lnTo>
                      <a:lnTo>
                        <a:pt x="524" y="530"/>
                      </a:lnTo>
                      <a:lnTo>
                        <a:pt x="370" y="474"/>
                      </a:lnTo>
                      <a:lnTo>
                        <a:pt x="0" y="594"/>
                      </a:lnTo>
                      <a:lnTo>
                        <a:pt x="0" y="1290"/>
                      </a:lnTo>
                      <a:lnTo>
                        <a:pt x="48" y="1290"/>
                      </a:lnTo>
                      <a:lnTo>
                        <a:pt x="48" y="618"/>
                      </a:lnTo>
                      <a:lnTo>
                        <a:pt x="360" y="526"/>
                      </a:lnTo>
                      <a:lnTo>
                        <a:pt x="360" y="644"/>
                      </a:lnTo>
                      <a:lnTo>
                        <a:pt x="445" y="622"/>
                      </a:lnTo>
                      <a:lnTo>
                        <a:pt x="445" y="1322"/>
                      </a:lnTo>
                      <a:lnTo>
                        <a:pt x="530" y="1322"/>
                      </a:lnTo>
                      <a:lnTo>
                        <a:pt x="530" y="1323"/>
                      </a:lnTo>
                      <a:lnTo>
                        <a:pt x="568" y="1323"/>
                      </a:lnTo>
                      <a:lnTo>
                        <a:pt x="568" y="1148"/>
                      </a:lnTo>
                      <a:lnTo>
                        <a:pt x="469" y="1144"/>
                      </a:lnTo>
                      <a:lnTo>
                        <a:pt x="469" y="1119"/>
                      </a:lnTo>
                      <a:lnTo>
                        <a:pt x="942" y="1072"/>
                      </a:lnTo>
                      <a:lnTo>
                        <a:pt x="1143" y="1116"/>
                      </a:lnTo>
                      <a:lnTo>
                        <a:pt x="1144" y="1080"/>
                      </a:lnTo>
                      <a:lnTo>
                        <a:pt x="987" y="1044"/>
                      </a:lnTo>
                      <a:lnTo>
                        <a:pt x="988" y="336"/>
                      </a:lnTo>
                      <a:lnTo>
                        <a:pt x="1550" y="156"/>
                      </a:lnTo>
                      <a:lnTo>
                        <a:pt x="1550" y="1322"/>
                      </a:lnTo>
                      <a:lnTo>
                        <a:pt x="1838" y="1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5" name="Freeform 106"/>
                <p:cNvSpPr>
                  <a:spLocks/>
                </p:cNvSpPr>
                <p:nvPr/>
              </p:nvSpPr>
              <p:spPr bwMode="auto">
                <a:xfrm>
                  <a:off x="5093" y="1429"/>
                  <a:ext cx="64" cy="105"/>
                </a:xfrm>
                <a:custGeom>
                  <a:avLst/>
                  <a:gdLst>
                    <a:gd name="T0" fmla="*/ 64 w 129"/>
                    <a:gd name="T1" fmla="*/ 90 h 210"/>
                    <a:gd name="T2" fmla="*/ 64 w 129"/>
                    <a:gd name="T3" fmla="*/ 0 h 210"/>
                    <a:gd name="T4" fmla="*/ 0 w 129"/>
                    <a:gd name="T5" fmla="*/ 18 h 210"/>
                    <a:gd name="T6" fmla="*/ 0 w 129"/>
                    <a:gd name="T7" fmla="*/ 105 h 210"/>
                    <a:gd name="T8" fmla="*/ 64 w 129"/>
                    <a:gd name="T9" fmla="*/ 90 h 2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0">
                      <a:moveTo>
                        <a:pt x="129" y="179"/>
                      </a:moveTo>
                      <a:lnTo>
                        <a:pt x="129" y="0"/>
                      </a:lnTo>
                      <a:lnTo>
                        <a:pt x="0" y="36"/>
                      </a:lnTo>
                      <a:lnTo>
                        <a:pt x="0" y="210"/>
                      </a:lnTo>
                      <a:lnTo>
                        <a:pt x="129" y="1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6" name="Freeform 107"/>
                <p:cNvSpPr>
                  <a:spLocks/>
                </p:cNvSpPr>
                <p:nvPr/>
              </p:nvSpPr>
              <p:spPr bwMode="auto">
                <a:xfrm>
                  <a:off x="5016" y="1567"/>
                  <a:ext cx="58" cy="101"/>
                </a:xfrm>
                <a:custGeom>
                  <a:avLst/>
                  <a:gdLst>
                    <a:gd name="T0" fmla="*/ 0 w 118"/>
                    <a:gd name="T1" fmla="*/ 101 h 202"/>
                    <a:gd name="T2" fmla="*/ 58 w 118"/>
                    <a:gd name="T3" fmla="*/ 91 h 202"/>
                    <a:gd name="T4" fmla="*/ 58 w 118"/>
                    <a:gd name="T5" fmla="*/ 0 h 202"/>
                    <a:gd name="T6" fmla="*/ 0 w 118"/>
                    <a:gd name="T7" fmla="*/ 14 h 202"/>
                    <a:gd name="T8" fmla="*/ 0 w 118"/>
                    <a:gd name="T9" fmla="*/ 101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0" y="202"/>
                      </a:moveTo>
                      <a:lnTo>
                        <a:pt x="118" y="181"/>
                      </a:lnTo>
                      <a:lnTo>
                        <a:pt x="118" y="0"/>
                      </a:lnTo>
                      <a:lnTo>
                        <a:pt x="0" y="27"/>
                      </a:lnTo>
                      <a:lnTo>
                        <a:pt x="0" y="2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7" name="Freeform 108"/>
                <p:cNvSpPr>
                  <a:spLocks/>
                </p:cNvSpPr>
                <p:nvPr/>
              </p:nvSpPr>
              <p:spPr bwMode="auto">
                <a:xfrm>
                  <a:off x="4942" y="1695"/>
                  <a:ext cx="55" cy="94"/>
                </a:xfrm>
                <a:custGeom>
                  <a:avLst/>
                  <a:gdLst>
                    <a:gd name="T0" fmla="*/ 0 w 111"/>
                    <a:gd name="T1" fmla="*/ 10 h 186"/>
                    <a:gd name="T2" fmla="*/ 0 w 111"/>
                    <a:gd name="T3" fmla="*/ 94 h 186"/>
                    <a:gd name="T4" fmla="*/ 55 w 111"/>
                    <a:gd name="T5" fmla="*/ 87 h 186"/>
                    <a:gd name="T6" fmla="*/ 55 w 111"/>
                    <a:gd name="T7" fmla="*/ 0 h 186"/>
                    <a:gd name="T8" fmla="*/ 0 w 111"/>
                    <a:gd name="T9" fmla="*/ 10 h 1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86">
                      <a:moveTo>
                        <a:pt x="0" y="19"/>
                      </a:moveTo>
                      <a:lnTo>
                        <a:pt x="0" y="186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8" name="Freeform 109"/>
                <p:cNvSpPr>
                  <a:spLocks/>
                </p:cNvSpPr>
                <p:nvPr/>
              </p:nvSpPr>
              <p:spPr bwMode="auto">
                <a:xfrm>
                  <a:off x="5093" y="1666"/>
                  <a:ext cx="64" cy="104"/>
                </a:xfrm>
                <a:custGeom>
                  <a:avLst/>
                  <a:gdLst>
                    <a:gd name="T0" fmla="*/ 0 w 129"/>
                    <a:gd name="T1" fmla="*/ 104 h 207"/>
                    <a:gd name="T2" fmla="*/ 64 w 129"/>
                    <a:gd name="T3" fmla="*/ 96 h 207"/>
                    <a:gd name="T4" fmla="*/ 64 w 129"/>
                    <a:gd name="T5" fmla="*/ 0 h 207"/>
                    <a:gd name="T6" fmla="*/ 0 w 129"/>
                    <a:gd name="T7" fmla="*/ 12 h 207"/>
                    <a:gd name="T8" fmla="*/ 0 w 129"/>
                    <a:gd name="T9" fmla="*/ 104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07">
                      <a:moveTo>
                        <a:pt x="0" y="207"/>
                      </a:moveTo>
                      <a:lnTo>
                        <a:pt x="129" y="191"/>
                      </a:lnTo>
                      <a:lnTo>
                        <a:pt x="129" y="0"/>
                      </a:lnTo>
                      <a:lnTo>
                        <a:pt x="0" y="23"/>
                      </a:lnTo>
                      <a:lnTo>
                        <a:pt x="0" y="20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89" name="Freeform 110"/>
                <p:cNvSpPr>
                  <a:spLocks/>
                </p:cNvSpPr>
                <p:nvPr/>
              </p:nvSpPr>
              <p:spPr bwMode="auto">
                <a:xfrm>
                  <a:off x="5016" y="1452"/>
                  <a:ext cx="58" cy="101"/>
                </a:xfrm>
                <a:custGeom>
                  <a:avLst/>
                  <a:gdLst>
                    <a:gd name="T0" fmla="*/ 58 w 118"/>
                    <a:gd name="T1" fmla="*/ 87 h 202"/>
                    <a:gd name="T2" fmla="*/ 58 w 118"/>
                    <a:gd name="T3" fmla="*/ 0 h 202"/>
                    <a:gd name="T4" fmla="*/ 0 w 118"/>
                    <a:gd name="T5" fmla="*/ 17 h 202"/>
                    <a:gd name="T6" fmla="*/ 0 w 118"/>
                    <a:gd name="T7" fmla="*/ 101 h 202"/>
                    <a:gd name="T8" fmla="*/ 58 w 118"/>
                    <a:gd name="T9" fmla="*/ 87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118" y="173"/>
                      </a:moveTo>
                      <a:lnTo>
                        <a:pt x="118" y="0"/>
                      </a:lnTo>
                      <a:lnTo>
                        <a:pt x="0" y="34"/>
                      </a:lnTo>
                      <a:lnTo>
                        <a:pt x="0" y="202"/>
                      </a:lnTo>
                      <a:lnTo>
                        <a:pt x="118" y="1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0" name="Freeform 111"/>
                <p:cNvSpPr>
                  <a:spLocks/>
                </p:cNvSpPr>
                <p:nvPr/>
              </p:nvSpPr>
              <p:spPr bwMode="auto">
                <a:xfrm>
                  <a:off x="5093" y="1547"/>
                  <a:ext cx="64" cy="107"/>
                </a:xfrm>
                <a:custGeom>
                  <a:avLst/>
                  <a:gdLst>
                    <a:gd name="T0" fmla="*/ 0 w 129"/>
                    <a:gd name="T1" fmla="*/ 16 h 214"/>
                    <a:gd name="T2" fmla="*/ 0 w 129"/>
                    <a:gd name="T3" fmla="*/ 107 h 214"/>
                    <a:gd name="T4" fmla="*/ 64 w 129"/>
                    <a:gd name="T5" fmla="*/ 95 h 214"/>
                    <a:gd name="T6" fmla="*/ 64 w 129"/>
                    <a:gd name="T7" fmla="*/ 0 h 214"/>
                    <a:gd name="T8" fmla="*/ 0 w 129"/>
                    <a:gd name="T9" fmla="*/ 16 h 2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4">
                      <a:moveTo>
                        <a:pt x="0" y="32"/>
                      </a:moveTo>
                      <a:lnTo>
                        <a:pt x="0" y="214"/>
                      </a:lnTo>
                      <a:lnTo>
                        <a:pt x="129" y="189"/>
                      </a:lnTo>
                      <a:lnTo>
                        <a:pt x="129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1" name="Freeform 112"/>
                <p:cNvSpPr>
                  <a:spLocks/>
                </p:cNvSpPr>
                <p:nvPr/>
              </p:nvSpPr>
              <p:spPr bwMode="auto">
                <a:xfrm>
                  <a:off x="5016" y="1681"/>
                  <a:ext cx="58" cy="98"/>
                </a:xfrm>
                <a:custGeom>
                  <a:avLst/>
                  <a:gdLst>
                    <a:gd name="T0" fmla="*/ 0 w 118"/>
                    <a:gd name="T1" fmla="*/ 11 h 196"/>
                    <a:gd name="T2" fmla="*/ 0 w 118"/>
                    <a:gd name="T3" fmla="*/ 98 h 196"/>
                    <a:gd name="T4" fmla="*/ 58 w 118"/>
                    <a:gd name="T5" fmla="*/ 91 h 196"/>
                    <a:gd name="T6" fmla="*/ 58 w 118"/>
                    <a:gd name="T7" fmla="*/ 0 h 196"/>
                    <a:gd name="T8" fmla="*/ 0 w 118"/>
                    <a:gd name="T9" fmla="*/ 11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6">
                      <a:moveTo>
                        <a:pt x="0" y="21"/>
                      </a:moveTo>
                      <a:lnTo>
                        <a:pt x="0" y="196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2" name="Freeform 113"/>
                <p:cNvSpPr>
                  <a:spLocks/>
                </p:cNvSpPr>
                <p:nvPr/>
              </p:nvSpPr>
              <p:spPr bwMode="auto">
                <a:xfrm>
                  <a:off x="5093" y="1793"/>
                  <a:ext cx="64" cy="98"/>
                </a:xfrm>
                <a:custGeom>
                  <a:avLst/>
                  <a:gdLst>
                    <a:gd name="T0" fmla="*/ 0 w 129"/>
                    <a:gd name="T1" fmla="*/ 98 h 196"/>
                    <a:gd name="T2" fmla="*/ 64 w 129"/>
                    <a:gd name="T3" fmla="*/ 96 h 196"/>
                    <a:gd name="T4" fmla="*/ 64 w 129"/>
                    <a:gd name="T5" fmla="*/ 0 h 196"/>
                    <a:gd name="T6" fmla="*/ 0 w 129"/>
                    <a:gd name="T7" fmla="*/ 6 h 196"/>
                    <a:gd name="T8" fmla="*/ 0 w 129"/>
                    <a:gd name="T9" fmla="*/ 98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196">
                      <a:moveTo>
                        <a:pt x="0" y="196"/>
                      </a:moveTo>
                      <a:lnTo>
                        <a:pt x="129" y="192"/>
                      </a:lnTo>
                      <a:lnTo>
                        <a:pt x="129" y="0"/>
                      </a:lnTo>
                      <a:lnTo>
                        <a:pt x="0" y="12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3" name="Freeform 114"/>
                <p:cNvSpPr>
                  <a:spLocks/>
                </p:cNvSpPr>
                <p:nvPr/>
              </p:nvSpPr>
              <p:spPr bwMode="auto">
                <a:xfrm>
                  <a:off x="5016" y="1800"/>
                  <a:ext cx="58" cy="96"/>
                </a:xfrm>
                <a:custGeom>
                  <a:avLst/>
                  <a:gdLst>
                    <a:gd name="T0" fmla="*/ 0 w 118"/>
                    <a:gd name="T1" fmla="*/ 6 h 192"/>
                    <a:gd name="T2" fmla="*/ 0 w 118"/>
                    <a:gd name="T3" fmla="*/ 96 h 192"/>
                    <a:gd name="T4" fmla="*/ 58 w 118"/>
                    <a:gd name="T5" fmla="*/ 91 h 192"/>
                    <a:gd name="T6" fmla="*/ 58 w 118"/>
                    <a:gd name="T7" fmla="*/ 0 h 192"/>
                    <a:gd name="T8" fmla="*/ 0 w 118"/>
                    <a:gd name="T9" fmla="*/ 6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2">
                      <a:moveTo>
                        <a:pt x="0" y="12"/>
                      </a:moveTo>
                      <a:lnTo>
                        <a:pt x="0" y="192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4" name="Freeform 115"/>
                <p:cNvSpPr>
                  <a:spLocks/>
                </p:cNvSpPr>
                <p:nvPr/>
              </p:nvSpPr>
              <p:spPr bwMode="auto">
                <a:xfrm>
                  <a:off x="4942" y="1473"/>
                  <a:ext cx="55" cy="98"/>
                </a:xfrm>
                <a:custGeom>
                  <a:avLst/>
                  <a:gdLst>
                    <a:gd name="T0" fmla="*/ 55 w 111"/>
                    <a:gd name="T1" fmla="*/ 0 h 196"/>
                    <a:gd name="T2" fmla="*/ 0 w 111"/>
                    <a:gd name="T3" fmla="*/ 16 h 196"/>
                    <a:gd name="T4" fmla="*/ 0 w 111"/>
                    <a:gd name="T5" fmla="*/ 98 h 196"/>
                    <a:gd name="T6" fmla="*/ 55 w 111"/>
                    <a:gd name="T7" fmla="*/ 84 h 196"/>
                    <a:gd name="T8" fmla="*/ 55 w 111"/>
                    <a:gd name="T9" fmla="*/ 0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6">
                      <a:moveTo>
                        <a:pt x="111" y="0"/>
                      </a:moveTo>
                      <a:lnTo>
                        <a:pt x="0" y="31"/>
                      </a:lnTo>
                      <a:lnTo>
                        <a:pt x="0" y="196"/>
                      </a:lnTo>
                      <a:lnTo>
                        <a:pt x="111" y="168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5" name="Freeform 116"/>
                <p:cNvSpPr>
                  <a:spLocks/>
                </p:cNvSpPr>
                <p:nvPr/>
              </p:nvSpPr>
              <p:spPr bwMode="auto">
                <a:xfrm>
                  <a:off x="4942" y="1585"/>
                  <a:ext cx="55" cy="97"/>
                </a:xfrm>
                <a:custGeom>
                  <a:avLst/>
                  <a:gdLst>
                    <a:gd name="T0" fmla="*/ 55 w 111"/>
                    <a:gd name="T1" fmla="*/ 0 h 193"/>
                    <a:gd name="T2" fmla="*/ 0 w 111"/>
                    <a:gd name="T3" fmla="*/ 13 h 193"/>
                    <a:gd name="T4" fmla="*/ 0 w 111"/>
                    <a:gd name="T5" fmla="*/ 97 h 193"/>
                    <a:gd name="T6" fmla="*/ 55 w 111"/>
                    <a:gd name="T7" fmla="*/ 86 h 193"/>
                    <a:gd name="T8" fmla="*/ 55 w 111"/>
                    <a:gd name="T9" fmla="*/ 0 h 1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3">
                      <a:moveTo>
                        <a:pt x="111" y="0"/>
                      </a:moveTo>
                      <a:lnTo>
                        <a:pt x="0" y="26"/>
                      </a:lnTo>
                      <a:lnTo>
                        <a:pt x="0" y="193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6" name="Freeform 117"/>
                <p:cNvSpPr>
                  <a:spLocks/>
                </p:cNvSpPr>
                <p:nvPr/>
              </p:nvSpPr>
              <p:spPr bwMode="auto">
                <a:xfrm>
                  <a:off x="4517" y="1772"/>
                  <a:ext cx="39" cy="68"/>
                </a:xfrm>
                <a:custGeom>
                  <a:avLst/>
                  <a:gdLst>
                    <a:gd name="T0" fmla="*/ 0 w 77"/>
                    <a:gd name="T1" fmla="*/ 6 h 136"/>
                    <a:gd name="T2" fmla="*/ 0 w 77"/>
                    <a:gd name="T3" fmla="*/ 68 h 136"/>
                    <a:gd name="T4" fmla="*/ 39 w 77"/>
                    <a:gd name="T5" fmla="*/ 64 h 136"/>
                    <a:gd name="T6" fmla="*/ 39 w 77"/>
                    <a:gd name="T7" fmla="*/ 0 h 136"/>
                    <a:gd name="T8" fmla="*/ 0 w 77"/>
                    <a:gd name="T9" fmla="*/ 6 h 1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6">
                      <a:moveTo>
                        <a:pt x="0" y="12"/>
                      </a:moveTo>
                      <a:lnTo>
                        <a:pt x="0" y="136"/>
                      </a:lnTo>
                      <a:lnTo>
                        <a:pt x="77" y="127"/>
                      </a:lnTo>
                      <a:lnTo>
                        <a:pt x="77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7" name="Freeform 118"/>
                <p:cNvSpPr>
                  <a:spLocks/>
                </p:cNvSpPr>
                <p:nvPr/>
              </p:nvSpPr>
              <p:spPr bwMode="auto">
                <a:xfrm>
                  <a:off x="4570" y="1675"/>
                  <a:ext cx="39" cy="76"/>
                </a:xfrm>
                <a:custGeom>
                  <a:avLst/>
                  <a:gdLst>
                    <a:gd name="T0" fmla="*/ 0 w 77"/>
                    <a:gd name="T1" fmla="*/ 76 h 152"/>
                    <a:gd name="T2" fmla="*/ 39 w 77"/>
                    <a:gd name="T3" fmla="*/ 70 h 152"/>
                    <a:gd name="T4" fmla="*/ 39 w 77"/>
                    <a:gd name="T5" fmla="*/ 0 h 152"/>
                    <a:gd name="T6" fmla="*/ 0 w 77"/>
                    <a:gd name="T7" fmla="*/ 10 h 152"/>
                    <a:gd name="T8" fmla="*/ 0 w 77"/>
                    <a:gd name="T9" fmla="*/ 76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52">
                      <a:moveTo>
                        <a:pt x="0" y="152"/>
                      </a:moveTo>
                      <a:lnTo>
                        <a:pt x="77" y="139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8" name="Freeform 119"/>
                <p:cNvSpPr>
                  <a:spLocks/>
                </p:cNvSpPr>
                <p:nvPr/>
              </p:nvSpPr>
              <p:spPr bwMode="auto">
                <a:xfrm>
                  <a:off x="4517" y="1687"/>
                  <a:ext cx="39" cy="75"/>
                </a:xfrm>
                <a:custGeom>
                  <a:avLst/>
                  <a:gdLst>
                    <a:gd name="T0" fmla="*/ 0 w 77"/>
                    <a:gd name="T1" fmla="*/ 75 h 149"/>
                    <a:gd name="T2" fmla="*/ 39 w 77"/>
                    <a:gd name="T3" fmla="*/ 67 h 149"/>
                    <a:gd name="T4" fmla="*/ 39 w 77"/>
                    <a:gd name="T5" fmla="*/ 0 h 149"/>
                    <a:gd name="T6" fmla="*/ 0 w 77"/>
                    <a:gd name="T7" fmla="*/ 10 h 149"/>
                    <a:gd name="T8" fmla="*/ 0 w 77"/>
                    <a:gd name="T9" fmla="*/ 75 h 1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9">
                      <a:moveTo>
                        <a:pt x="0" y="149"/>
                      </a:moveTo>
                      <a:lnTo>
                        <a:pt x="77" y="134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799" name="Freeform 120"/>
                <p:cNvSpPr>
                  <a:spLocks/>
                </p:cNvSpPr>
                <p:nvPr/>
              </p:nvSpPr>
              <p:spPr bwMode="auto">
                <a:xfrm>
                  <a:off x="4517" y="1854"/>
                  <a:ext cx="39" cy="66"/>
                </a:xfrm>
                <a:custGeom>
                  <a:avLst/>
                  <a:gdLst>
                    <a:gd name="T0" fmla="*/ 0 w 77"/>
                    <a:gd name="T1" fmla="*/ 5 h 131"/>
                    <a:gd name="T2" fmla="*/ 0 w 77"/>
                    <a:gd name="T3" fmla="*/ 66 h 131"/>
                    <a:gd name="T4" fmla="*/ 39 w 77"/>
                    <a:gd name="T5" fmla="*/ 63 h 131"/>
                    <a:gd name="T6" fmla="*/ 39 w 77"/>
                    <a:gd name="T7" fmla="*/ 0 h 131"/>
                    <a:gd name="T8" fmla="*/ 0 w 77"/>
                    <a:gd name="T9" fmla="*/ 5 h 1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1">
                      <a:moveTo>
                        <a:pt x="0" y="9"/>
                      </a:moveTo>
                      <a:lnTo>
                        <a:pt x="0" y="131"/>
                      </a:lnTo>
                      <a:lnTo>
                        <a:pt x="77" y="125"/>
                      </a:lnTo>
                      <a:lnTo>
                        <a:pt x="77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0" name="Freeform 121"/>
                <p:cNvSpPr>
                  <a:spLocks/>
                </p:cNvSpPr>
                <p:nvPr/>
              </p:nvSpPr>
              <p:spPr bwMode="auto">
                <a:xfrm>
                  <a:off x="4570" y="1763"/>
                  <a:ext cx="39" cy="71"/>
                </a:xfrm>
                <a:custGeom>
                  <a:avLst/>
                  <a:gdLst>
                    <a:gd name="T0" fmla="*/ 0 w 77"/>
                    <a:gd name="T1" fmla="*/ 71 h 141"/>
                    <a:gd name="T2" fmla="*/ 39 w 77"/>
                    <a:gd name="T3" fmla="*/ 66 h 141"/>
                    <a:gd name="T4" fmla="*/ 39 w 77"/>
                    <a:gd name="T5" fmla="*/ 0 h 141"/>
                    <a:gd name="T6" fmla="*/ 0 w 77"/>
                    <a:gd name="T7" fmla="*/ 6 h 141"/>
                    <a:gd name="T8" fmla="*/ 0 w 77"/>
                    <a:gd name="T9" fmla="*/ 71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0" y="141"/>
                      </a:moveTo>
                      <a:lnTo>
                        <a:pt x="77" y="132"/>
                      </a:lnTo>
                      <a:lnTo>
                        <a:pt x="77" y="0"/>
                      </a:lnTo>
                      <a:lnTo>
                        <a:pt x="0" y="12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1" name="Freeform 122"/>
                <p:cNvSpPr>
                  <a:spLocks/>
                </p:cNvSpPr>
                <p:nvPr/>
              </p:nvSpPr>
              <p:spPr bwMode="auto">
                <a:xfrm>
                  <a:off x="4465" y="1781"/>
                  <a:ext cx="39" cy="65"/>
                </a:xfrm>
                <a:custGeom>
                  <a:avLst/>
                  <a:gdLst>
                    <a:gd name="T0" fmla="*/ 39 w 77"/>
                    <a:gd name="T1" fmla="*/ 0 h 130"/>
                    <a:gd name="T2" fmla="*/ 0 w 77"/>
                    <a:gd name="T3" fmla="*/ 7 h 130"/>
                    <a:gd name="T4" fmla="*/ 0 w 77"/>
                    <a:gd name="T5" fmla="*/ 65 h 130"/>
                    <a:gd name="T6" fmla="*/ 39 w 77"/>
                    <a:gd name="T7" fmla="*/ 61 h 130"/>
                    <a:gd name="T8" fmla="*/ 39 w 77"/>
                    <a:gd name="T9" fmla="*/ 0 h 1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0">
                      <a:moveTo>
                        <a:pt x="77" y="0"/>
                      </a:moveTo>
                      <a:lnTo>
                        <a:pt x="0" y="13"/>
                      </a:lnTo>
                      <a:lnTo>
                        <a:pt x="0" y="130"/>
                      </a:lnTo>
                      <a:lnTo>
                        <a:pt x="77" y="12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2" name="Freeform 123"/>
                <p:cNvSpPr>
                  <a:spLocks/>
                </p:cNvSpPr>
                <p:nvPr/>
              </p:nvSpPr>
              <p:spPr bwMode="auto">
                <a:xfrm>
                  <a:off x="4517" y="1605"/>
                  <a:ext cx="39" cy="70"/>
                </a:xfrm>
                <a:custGeom>
                  <a:avLst/>
                  <a:gdLst>
                    <a:gd name="T0" fmla="*/ 39 w 77"/>
                    <a:gd name="T1" fmla="*/ 60 h 139"/>
                    <a:gd name="T2" fmla="*/ 39 w 77"/>
                    <a:gd name="T3" fmla="*/ 0 h 139"/>
                    <a:gd name="T4" fmla="*/ 0 w 77"/>
                    <a:gd name="T5" fmla="*/ 10 h 139"/>
                    <a:gd name="T6" fmla="*/ 0 w 77"/>
                    <a:gd name="T7" fmla="*/ 70 h 139"/>
                    <a:gd name="T8" fmla="*/ 39 w 77"/>
                    <a:gd name="T9" fmla="*/ 60 h 1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9">
                      <a:moveTo>
                        <a:pt x="77" y="120"/>
                      </a:move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39"/>
                      </a:lnTo>
                      <a:lnTo>
                        <a:pt x="77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3" name="Freeform 124"/>
                <p:cNvSpPr>
                  <a:spLocks/>
                </p:cNvSpPr>
                <p:nvPr/>
              </p:nvSpPr>
              <p:spPr bwMode="auto">
                <a:xfrm>
                  <a:off x="4465" y="1618"/>
                  <a:ext cx="39" cy="70"/>
                </a:xfrm>
                <a:custGeom>
                  <a:avLst/>
                  <a:gdLst>
                    <a:gd name="T0" fmla="*/ 39 w 77"/>
                    <a:gd name="T1" fmla="*/ 0 h 141"/>
                    <a:gd name="T2" fmla="*/ 0 w 77"/>
                    <a:gd name="T3" fmla="*/ 10 h 141"/>
                    <a:gd name="T4" fmla="*/ 0 w 77"/>
                    <a:gd name="T5" fmla="*/ 70 h 141"/>
                    <a:gd name="T6" fmla="*/ 39 w 77"/>
                    <a:gd name="T7" fmla="*/ 60 h 141"/>
                    <a:gd name="T8" fmla="*/ 39 w 77"/>
                    <a:gd name="T9" fmla="*/ 0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77" y="0"/>
                      </a:moveTo>
                      <a:lnTo>
                        <a:pt x="0" y="21"/>
                      </a:lnTo>
                      <a:lnTo>
                        <a:pt x="0" y="141"/>
                      </a:lnTo>
                      <a:lnTo>
                        <a:pt x="77" y="12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4" name="Freeform 125"/>
                <p:cNvSpPr>
                  <a:spLocks/>
                </p:cNvSpPr>
                <p:nvPr/>
              </p:nvSpPr>
              <p:spPr bwMode="auto">
                <a:xfrm>
                  <a:off x="4465" y="1699"/>
                  <a:ext cx="39" cy="72"/>
                </a:xfrm>
                <a:custGeom>
                  <a:avLst/>
                  <a:gdLst>
                    <a:gd name="T0" fmla="*/ 39 w 77"/>
                    <a:gd name="T1" fmla="*/ 0 h 145"/>
                    <a:gd name="T2" fmla="*/ 0 w 77"/>
                    <a:gd name="T3" fmla="*/ 9 h 145"/>
                    <a:gd name="T4" fmla="*/ 0 w 77"/>
                    <a:gd name="T5" fmla="*/ 72 h 145"/>
                    <a:gd name="T6" fmla="*/ 39 w 77"/>
                    <a:gd name="T7" fmla="*/ 65 h 145"/>
                    <a:gd name="T8" fmla="*/ 39 w 77"/>
                    <a:gd name="T9" fmla="*/ 0 h 1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5">
                      <a:moveTo>
                        <a:pt x="77" y="0"/>
                      </a:moveTo>
                      <a:lnTo>
                        <a:pt x="0" y="19"/>
                      </a:lnTo>
                      <a:lnTo>
                        <a:pt x="0" y="145"/>
                      </a:lnTo>
                      <a:lnTo>
                        <a:pt x="77" y="13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5" name="Freeform 126"/>
                <p:cNvSpPr>
                  <a:spLocks/>
                </p:cNvSpPr>
                <p:nvPr/>
              </p:nvSpPr>
              <p:spPr bwMode="auto">
                <a:xfrm>
                  <a:off x="4570" y="1849"/>
                  <a:ext cx="39" cy="68"/>
                </a:xfrm>
                <a:custGeom>
                  <a:avLst/>
                  <a:gdLst>
                    <a:gd name="T0" fmla="*/ 0 w 77"/>
                    <a:gd name="T1" fmla="*/ 4 h 135"/>
                    <a:gd name="T2" fmla="*/ 0 w 77"/>
                    <a:gd name="T3" fmla="*/ 68 h 135"/>
                    <a:gd name="T4" fmla="*/ 39 w 77"/>
                    <a:gd name="T5" fmla="*/ 65 h 135"/>
                    <a:gd name="T6" fmla="*/ 39 w 77"/>
                    <a:gd name="T7" fmla="*/ 0 h 135"/>
                    <a:gd name="T8" fmla="*/ 0 w 77"/>
                    <a:gd name="T9" fmla="*/ 4 h 1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5">
                      <a:moveTo>
                        <a:pt x="0" y="8"/>
                      </a:moveTo>
                      <a:lnTo>
                        <a:pt x="0" y="135"/>
                      </a:lnTo>
                      <a:lnTo>
                        <a:pt x="77" y="130"/>
                      </a:lnTo>
                      <a:lnTo>
                        <a:pt x="77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6" name="Freeform 127"/>
                <p:cNvSpPr>
                  <a:spLocks/>
                </p:cNvSpPr>
                <p:nvPr/>
              </p:nvSpPr>
              <p:spPr bwMode="auto">
                <a:xfrm>
                  <a:off x="4465" y="1859"/>
                  <a:ext cx="39" cy="64"/>
                </a:xfrm>
                <a:custGeom>
                  <a:avLst/>
                  <a:gdLst>
                    <a:gd name="T0" fmla="*/ 0 w 77"/>
                    <a:gd name="T1" fmla="*/ 64 h 127"/>
                    <a:gd name="T2" fmla="*/ 39 w 77"/>
                    <a:gd name="T3" fmla="*/ 61 h 127"/>
                    <a:gd name="T4" fmla="*/ 39 w 77"/>
                    <a:gd name="T5" fmla="*/ 0 h 127"/>
                    <a:gd name="T6" fmla="*/ 0 w 77"/>
                    <a:gd name="T7" fmla="*/ 4 h 127"/>
                    <a:gd name="T8" fmla="*/ 0 w 77"/>
                    <a:gd name="T9" fmla="*/ 64 h 1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27">
                      <a:moveTo>
                        <a:pt x="0" y="127"/>
                      </a:moveTo>
                      <a:lnTo>
                        <a:pt x="77" y="122"/>
                      </a:lnTo>
                      <a:lnTo>
                        <a:pt x="77" y="0"/>
                      </a:lnTo>
                      <a:lnTo>
                        <a:pt x="0" y="8"/>
                      </a:lnTo>
                      <a:lnTo>
                        <a:pt x="0" y="1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7" name="Freeform 128"/>
                <p:cNvSpPr>
                  <a:spLocks/>
                </p:cNvSpPr>
                <p:nvPr/>
              </p:nvSpPr>
              <p:spPr bwMode="auto">
                <a:xfrm>
                  <a:off x="4415" y="1941"/>
                  <a:ext cx="923" cy="27"/>
                </a:xfrm>
                <a:custGeom>
                  <a:avLst/>
                  <a:gdLst>
                    <a:gd name="T0" fmla="*/ 923 w 1845"/>
                    <a:gd name="T1" fmla="*/ 27 h 55"/>
                    <a:gd name="T2" fmla="*/ 923 w 1845"/>
                    <a:gd name="T3" fmla="*/ 0 h 55"/>
                    <a:gd name="T4" fmla="*/ 11 w 1845"/>
                    <a:gd name="T5" fmla="*/ 0 h 55"/>
                    <a:gd name="T6" fmla="*/ 0 w 1845"/>
                    <a:gd name="T7" fmla="*/ 27 h 55"/>
                    <a:gd name="T8" fmla="*/ 923 w 1845"/>
                    <a:gd name="T9" fmla="*/ 27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5">
                      <a:moveTo>
                        <a:pt x="1845" y="55"/>
                      </a:moveTo>
                      <a:lnTo>
                        <a:pt x="1845" y="0"/>
                      </a:lnTo>
                      <a:lnTo>
                        <a:pt x="22" y="0"/>
                      </a:lnTo>
                      <a:lnTo>
                        <a:pt x="0" y="55"/>
                      </a:lnTo>
                      <a:lnTo>
                        <a:pt x="1845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8" name="Freeform 130+"/>
                <p:cNvSpPr>
                  <a:spLocks/>
                </p:cNvSpPr>
                <p:nvPr/>
              </p:nvSpPr>
              <p:spPr bwMode="auto">
                <a:xfrm>
                  <a:off x="4703" y="1328"/>
                  <a:ext cx="154" cy="505"/>
                </a:xfrm>
                <a:custGeom>
                  <a:avLst/>
                  <a:gdLst>
                    <a:gd name="T0" fmla="*/ 154 w 306"/>
                    <a:gd name="T1" fmla="*/ 0 h 1011"/>
                    <a:gd name="T2" fmla="*/ 0 w 306"/>
                    <a:gd name="T3" fmla="*/ 59 h 1011"/>
                    <a:gd name="T4" fmla="*/ 0 w 306"/>
                    <a:gd name="T5" fmla="*/ 235 h 1011"/>
                    <a:gd name="T6" fmla="*/ 24 w 306"/>
                    <a:gd name="T7" fmla="*/ 258 h 1011"/>
                    <a:gd name="T8" fmla="*/ 24 w 306"/>
                    <a:gd name="T9" fmla="*/ 505 h 1011"/>
                    <a:gd name="T10" fmla="*/ 154 w 306"/>
                    <a:gd name="T11" fmla="*/ 491 h 1011"/>
                    <a:gd name="T12" fmla="*/ 154 w 306"/>
                    <a:gd name="T13" fmla="*/ 0 h 10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06" h="1011">
                      <a:moveTo>
                        <a:pt x="306" y="0"/>
                      </a:moveTo>
                      <a:lnTo>
                        <a:pt x="0" y="119"/>
                      </a:lnTo>
                      <a:lnTo>
                        <a:pt x="0" y="471"/>
                      </a:lnTo>
                      <a:lnTo>
                        <a:pt x="47" y="517"/>
                      </a:lnTo>
                      <a:lnTo>
                        <a:pt x="47" y="1011"/>
                      </a:lnTo>
                      <a:lnTo>
                        <a:pt x="306" y="982"/>
                      </a:lnTo>
                      <a:lnTo>
                        <a:pt x="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09" name="Freeform 131"/>
                <p:cNvSpPr>
                  <a:spLocks/>
                </p:cNvSpPr>
                <p:nvPr/>
              </p:nvSpPr>
              <p:spPr bwMode="auto">
                <a:xfrm>
                  <a:off x="4703" y="1563"/>
                  <a:ext cx="24" cy="273"/>
                </a:xfrm>
                <a:custGeom>
                  <a:avLst/>
                  <a:gdLst>
                    <a:gd name="T0" fmla="*/ 0 w 47"/>
                    <a:gd name="T1" fmla="*/ 0 h 546"/>
                    <a:gd name="T2" fmla="*/ 0 w 47"/>
                    <a:gd name="T3" fmla="*/ 273 h 546"/>
                    <a:gd name="T4" fmla="*/ 24 w 47"/>
                    <a:gd name="T5" fmla="*/ 270 h 546"/>
                    <a:gd name="T6" fmla="*/ 24 w 47"/>
                    <a:gd name="T7" fmla="*/ 23 h 546"/>
                    <a:gd name="T8" fmla="*/ 0 w 47"/>
                    <a:gd name="T9" fmla="*/ 0 h 5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7" h="546">
                      <a:moveTo>
                        <a:pt x="0" y="0"/>
                      </a:moveTo>
                      <a:lnTo>
                        <a:pt x="0" y="546"/>
                      </a:lnTo>
                      <a:lnTo>
                        <a:pt x="47" y="540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0" name="Freeform 132"/>
                <p:cNvSpPr>
                  <a:spLocks/>
                </p:cNvSpPr>
                <p:nvPr/>
              </p:nvSpPr>
              <p:spPr bwMode="auto">
                <a:xfrm>
                  <a:off x="4720" y="1866"/>
                  <a:ext cx="53" cy="85"/>
                </a:xfrm>
                <a:custGeom>
                  <a:avLst/>
                  <a:gdLst>
                    <a:gd name="T0" fmla="*/ 0 w 107"/>
                    <a:gd name="T1" fmla="*/ 4 h 170"/>
                    <a:gd name="T2" fmla="*/ 0 w 107"/>
                    <a:gd name="T3" fmla="*/ 85 h 170"/>
                    <a:gd name="T4" fmla="*/ 53 w 107"/>
                    <a:gd name="T5" fmla="*/ 82 h 170"/>
                    <a:gd name="T6" fmla="*/ 53 w 107"/>
                    <a:gd name="T7" fmla="*/ 0 h 170"/>
                    <a:gd name="T8" fmla="*/ 0 w 107"/>
                    <a:gd name="T9" fmla="*/ 4 h 1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7" h="170">
                      <a:moveTo>
                        <a:pt x="0" y="7"/>
                      </a:moveTo>
                      <a:lnTo>
                        <a:pt x="0" y="170"/>
                      </a:lnTo>
                      <a:lnTo>
                        <a:pt x="107" y="163"/>
                      </a:lnTo>
                      <a:lnTo>
                        <a:pt x="107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1" name="Freeform 133"/>
                <p:cNvSpPr>
                  <a:spLocks/>
                </p:cNvSpPr>
                <p:nvPr/>
              </p:nvSpPr>
              <p:spPr bwMode="auto">
                <a:xfrm>
                  <a:off x="4789" y="1860"/>
                  <a:ext cx="50" cy="88"/>
                </a:xfrm>
                <a:custGeom>
                  <a:avLst/>
                  <a:gdLst>
                    <a:gd name="T0" fmla="*/ 0 w 101"/>
                    <a:gd name="T1" fmla="*/ 4 h 176"/>
                    <a:gd name="T2" fmla="*/ 0 w 101"/>
                    <a:gd name="T3" fmla="*/ 88 h 176"/>
                    <a:gd name="T4" fmla="*/ 50 w 101"/>
                    <a:gd name="T5" fmla="*/ 85 h 176"/>
                    <a:gd name="T6" fmla="*/ 50 w 101"/>
                    <a:gd name="T7" fmla="*/ 0 h 176"/>
                    <a:gd name="T8" fmla="*/ 0 w 101"/>
                    <a:gd name="T9" fmla="*/ 4 h 1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1" h="176">
                      <a:moveTo>
                        <a:pt x="0" y="7"/>
                      </a:moveTo>
                      <a:lnTo>
                        <a:pt x="0" y="176"/>
                      </a:lnTo>
                      <a:lnTo>
                        <a:pt x="101" y="169"/>
                      </a:lnTo>
                      <a:lnTo>
                        <a:pt x="101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2" name="Freeform 134"/>
                <p:cNvSpPr>
                  <a:spLocks/>
                </p:cNvSpPr>
                <p:nvPr/>
              </p:nvSpPr>
              <p:spPr bwMode="auto">
                <a:xfrm>
                  <a:off x="4726" y="1390"/>
                  <a:ext cx="37" cy="79"/>
                </a:xfrm>
                <a:custGeom>
                  <a:avLst/>
                  <a:gdLst>
                    <a:gd name="T0" fmla="*/ 0 w 73"/>
                    <a:gd name="T1" fmla="*/ 13 h 158"/>
                    <a:gd name="T2" fmla="*/ 0 w 73"/>
                    <a:gd name="T3" fmla="*/ 79 h 158"/>
                    <a:gd name="T4" fmla="*/ 37 w 73"/>
                    <a:gd name="T5" fmla="*/ 68 h 158"/>
                    <a:gd name="T6" fmla="*/ 37 w 73"/>
                    <a:gd name="T7" fmla="*/ 0 h 158"/>
                    <a:gd name="T8" fmla="*/ 0 w 73"/>
                    <a:gd name="T9" fmla="*/ 13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8">
                      <a:moveTo>
                        <a:pt x="0" y="26"/>
                      </a:moveTo>
                      <a:lnTo>
                        <a:pt x="0" y="158"/>
                      </a:lnTo>
                      <a:lnTo>
                        <a:pt x="73" y="136"/>
                      </a:lnTo>
                      <a:lnTo>
                        <a:pt x="7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3" name="Freeform 135"/>
                <p:cNvSpPr>
                  <a:spLocks/>
                </p:cNvSpPr>
                <p:nvPr/>
              </p:nvSpPr>
              <p:spPr bwMode="auto">
                <a:xfrm>
                  <a:off x="4781" y="1366"/>
                  <a:ext cx="46" cy="87"/>
                </a:xfrm>
                <a:custGeom>
                  <a:avLst/>
                  <a:gdLst>
                    <a:gd name="T0" fmla="*/ 46 w 91"/>
                    <a:gd name="T1" fmla="*/ 73 h 173"/>
                    <a:gd name="T2" fmla="*/ 46 w 91"/>
                    <a:gd name="T3" fmla="*/ 0 h 173"/>
                    <a:gd name="T4" fmla="*/ 0 w 91"/>
                    <a:gd name="T5" fmla="*/ 17 h 173"/>
                    <a:gd name="T6" fmla="*/ 0 w 91"/>
                    <a:gd name="T7" fmla="*/ 87 h 173"/>
                    <a:gd name="T8" fmla="*/ 46 w 91"/>
                    <a:gd name="T9" fmla="*/ 73 h 1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1" h="173">
                      <a:moveTo>
                        <a:pt x="91" y="145"/>
                      </a:moveTo>
                      <a:lnTo>
                        <a:pt x="91" y="0"/>
                      </a:lnTo>
                      <a:lnTo>
                        <a:pt x="0" y="33"/>
                      </a:lnTo>
                      <a:lnTo>
                        <a:pt x="0" y="173"/>
                      </a:lnTo>
                      <a:lnTo>
                        <a:pt x="91" y="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4" name="Freeform 136"/>
                <p:cNvSpPr>
                  <a:spLocks/>
                </p:cNvSpPr>
                <p:nvPr/>
              </p:nvSpPr>
              <p:spPr bwMode="auto">
                <a:xfrm>
                  <a:off x="4781" y="1456"/>
                  <a:ext cx="42" cy="83"/>
                </a:xfrm>
                <a:custGeom>
                  <a:avLst/>
                  <a:gdLst>
                    <a:gd name="T0" fmla="*/ 41 w 85"/>
                    <a:gd name="T1" fmla="*/ 72 h 166"/>
                    <a:gd name="T2" fmla="*/ 42 w 85"/>
                    <a:gd name="T3" fmla="*/ 0 h 166"/>
                    <a:gd name="T4" fmla="*/ 0 w 85"/>
                    <a:gd name="T5" fmla="*/ 15 h 166"/>
                    <a:gd name="T6" fmla="*/ 0 w 85"/>
                    <a:gd name="T7" fmla="*/ 83 h 166"/>
                    <a:gd name="T8" fmla="*/ 41 w 85"/>
                    <a:gd name="T9" fmla="*/ 72 h 1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6">
                      <a:moveTo>
                        <a:pt x="83" y="144"/>
                      </a:moveTo>
                      <a:lnTo>
                        <a:pt x="85" y="0"/>
                      </a:lnTo>
                      <a:lnTo>
                        <a:pt x="0" y="30"/>
                      </a:lnTo>
                      <a:lnTo>
                        <a:pt x="0" y="166"/>
                      </a:lnTo>
                      <a:lnTo>
                        <a:pt x="83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5" name="Freeform 137"/>
                <p:cNvSpPr>
                  <a:spLocks/>
                </p:cNvSpPr>
                <p:nvPr/>
              </p:nvSpPr>
              <p:spPr bwMode="auto">
                <a:xfrm>
                  <a:off x="4726" y="1478"/>
                  <a:ext cx="37" cy="76"/>
                </a:xfrm>
                <a:custGeom>
                  <a:avLst/>
                  <a:gdLst>
                    <a:gd name="T0" fmla="*/ 0 w 73"/>
                    <a:gd name="T1" fmla="*/ 12 h 153"/>
                    <a:gd name="T2" fmla="*/ 0 w 73"/>
                    <a:gd name="T3" fmla="*/ 76 h 153"/>
                    <a:gd name="T4" fmla="*/ 37 w 73"/>
                    <a:gd name="T5" fmla="*/ 67 h 153"/>
                    <a:gd name="T6" fmla="*/ 37 w 73"/>
                    <a:gd name="T7" fmla="*/ 0 h 153"/>
                    <a:gd name="T8" fmla="*/ 0 w 73"/>
                    <a:gd name="T9" fmla="*/ 12 h 15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3">
                      <a:moveTo>
                        <a:pt x="0" y="25"/>
                      </a:moveTo>
                      <a:lnTo>
                        <a:pt x="0" y="153"/>
                      </a:lnTo>
                      <a:lnTo>
                        <a:pt x="73" y="134"/>
                      </a:lnTo>
                      <a:lnTo>
                        <a:pt x="73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6" name="Freeform 138"/>
                <p:cNvSpPr>
                  <a:spLocks/>
                </p:cNvSpPr>
                <p:nvPr/>
              </p:nvSpPr>
              <p:spPr bwMode="auto">
                <a:xfrm>
                  <a:off x="4726" y="1567"/>
                  <a:ext cx="37" cy="79"/>
                </a:xfrm>
                <a:custGeom>
                  <a:avLst/>
                  <a:gdLst>
                    <a:gd name="T0" fmla="*/ 0 w 73"/>
                    <a:gd name="T1" fmla="*/ 10 h 157"/>
                    <a:gd name="T2" fmla="*/ 0 w 73"/>
                    <a:gd name="T3" fmla="*/ 79 h 157"/>
                    <a:gd name="T4" fmla="*/ 37 w 73"/>
                    <a:gd name="T5" fmla="*/ 71 h 157"/>
                    <a:gd name="T6" fmla="*/ 37 w 73"/>
                    <a:gd name="T7" fmla="*/ 0 h 157"/>
                    <a:gd name="T8" fmla="*/ 0 w 73"/>
                    <a:gd name="T9" fmla="*/ 10 h 1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7">
                      <a:moveTo>
                        <a:pt x="0" y="20"/>
                      </a:moveTo>
                      <a:lnTo>
                        <a:pt x="0" y="157"/>
                      </a:lnTo>
                      <a:lnTo>
                        <a:pt x="73" y="141"/>
                      </a:lnTo>
                      <a:lnTo>
                        <a:pt x="73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7" name="Freeform 139"/>
                <p:cNvSpPr>
                  <a:spLocks/>
                </p:cNvSpPr>
                <p:nvPr/>
              </p:nvSpPr>
              <p:spPr bwMode="auto">
                <a:xfrm>
                  <a:off x="4781" y="1550"/>
                  <a:ext cx="42" cy="84"/>
                </a:xfrm>
                <a:custGeom>
                  <a:avLst/>
                  <a:gdLst>
                    <a:gd name="T0" fmla="*/ 41 w 85"/>
                    <a:gd name="T1" fmla="*/ 75 h 167"/>
                    <a:gd name="T2" fmla="*/ 42 w 85"/>
                    <a:gd name="T3" fmla="*/ 0 h 167"/>
                    <a:gd name="T4" fmla="*/ 0 w 85"/>
                    <a:gd name="T5" fmla="*/ 12 h 167"/>
                    <a:gd name="T6" fmla="*/ 0 w 85"/>
                    <a:gd name="T7" fmla="*/ 84 h 167"/>
                    <a:gd name="T8" fmla="*/ 41 w 85"/>
                    <a:gd name="T9" fmla="*/ 75 h 1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7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23"/>
                      </a:lnTo>
                      <a:lnTo>
                        <a:pt x="0" y="167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8" name="Freeform 140"/>
                <p:cNvSpPr>
                  <a:spLocks/>
                </p:cNvSpPr>
                <p:nvPr/>
              </p:nvSpPr>
              <p:spPr bwMode="auto">
                <a:xfrm>
                  <a:off x="4726" y="1659"/>
                  <a:ext cx="37" cy="63"/>
                </a:xfrm>
                <a:custGeom>
                  <a:avLst/>
                  <a:gdLst>
                    <a:gd name="T0" fmla="*/ 0 w 73"/>
                    <a:gd name="T1" fmla="*/ 8 h 126"/>
                    <a:gd name="T2" fmla="*/ 0 w 73"/>
                    <a:gd name="T3" fmla="*/ 63 h 126"/>
                    <a:gd name="T4" fmla="*/ 37 w 73"/>
                    <a:gd name="T5" fmla="*/ 57 h 126"/>
                    <a:gd name="T6" fmla="*/ 37 w 73"/>
                    <a:gd name="T7" fmla="*/ 0 h 126"/>
                    <a:gd name="T8" fmla="*/ 0 w 73"/>
                    <a:gd name="T9" fmla="*/ 8 h 1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26">
                      <a:moveTo>
                        <a:pt x="0" y="16"/>
                      </a:moveTo>
                      <a:lnTo>
                        <a:pt x="0" y="126"/>
                      </a:lnTo>
                      <a:lnTo>
                        <a:pt x="73" y="114"/>
                      </a:lnTo>
                      <a:lnTo>
                        <a:pt x="73" y="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19" name="Freeform 141"/>
                <p:cNvSpPr>
                  <a:spLocks/>
                </p:cNvSpPr>
                <p:nvPr/>
              </p:nvSpPr>
              <p:spPr bwMode="auto">
                <a:xfrm>
                  <a:off x="4781" y="1646"/>
                  <a:ext cx="42" cy="67"/>
                </a:xfrm>
                <a:custGeom>
                  <a:avLst/>
                  <a:gdLst>
                    <a:gd name="T0" fmla="*/ 41 w 85"/>
                    <a:gd name="T1" fmla="*/ 61 h 133"/>
                    <a:gd name="T2" fmla="*/ 42 w 85"/>
                    <a:gd name="T3" fmla="*/ 0 h 133"/>
                    <a:gd name="T4" fmla="*/ 0 w 85"/>
                    <a:gd name="T5" fmla="*/ 9 h 133"/>
                    <a:gd name="T6" fmla="*/ 0 w 85"/>
                    <a:gd name="T7" fmla="*/ 67 h 133"/>
                    <a:gd name="T8" fmla="*/ 41 w 85"/>
                    <a:gd name="T9" fmla="*/ 61 h 1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33">
                      <a:moveTo>
                        <a:pt x="83" y="121"/>
                      </a:moveTo>
                      <a:lnTo>
                        <a:pt x="85" y="0"/>
                      </a:lnTo>
                      <a:lnTo>
                        <a:pt x="0" y="17"/>
                      </a:lnTo>
                      <a:lnTo>
                        <a:pt x="0" y="133"/>
                      </a:lnTo>
                      <a:lnTo>
                        <a:pt x="83" y="1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20" name="Freeform 142"/>
                <p:cNvSpPr>
                  <a:spLocks/>
                </p:cNvSpPr>
                <p:nvPr/>
              </p:nvSpPr>
              <p:spPr bwMode="auto">
                <a:xfrm>
                  <a:off x="4726" y="1737"/>
                  <a:ext cx="37" cy="76"/>
                </a:xfrm>
                <a:custGeom>
                  <a:avLst/>
                  <a:gdLst>
                    <a:gd name="T0" fmla="*/ 0 w 73"/>
                    <a:gd name="T1" fmla="*/ 5 h 152"/>
                    <a:gd name="T2" fmla="*/ 0 w 73"/>
                    <a:gd name="T3" fmla="*/ 76 h 152"/>
                    <a:gd name="T4" fmla="*/ 37 w 73"/>
                    <a:gd name="T5" fmla="*/ 72 h 152"/>
                    <a:gd name="T6" fmla="*/ 37 w 73"/>
                    <a:gd name="T7" fmla="*/ 0 h 152"/>
                    <a:gd name="T8" fmla="*/ 0 w 73"/>
                    <a:gd name="T9" fmla="*/ 5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2">
                      <a:moveTo>
                        <a:pt x="0" y="10"/>
                      </a:moveTo>
                      <a:lnTo>
                        <a:pt x="0" y="152"/>
                      </a:lnTo>
                      <a:lnTo>
                        <a:pt x="73" y="144"/>
                      </a:lnTo>
                      <a:lnTo>
                        <a:pt x="73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21" name="Freeform 143"/>
                <p:cNvSpPr>
                  <a:spLocks/>
                </p:cNvSpPr>
                <p:nvPr/>
              </p:nvSpPr>
              <p:spPr bwMode="auto">
                <a:xfrm>
                  <a:off x="4781" y="1729"/>
                  <a:ext cx="42" cy="79"/>
                </a:xfrm>
                <a:custGeom>
                  <a:avLst/>
                  <a:gdLst>
                    <a:gd name="T0" fmla="*/ 41 w 85"/>
                    <a:gd name="T1" fmla="*/ 75 h 158"/>
                    <a:gd name="T2" fmla="*/ 42 w 85"/>
                    <a:gd name="T3" fmla="*/ 0 h 158"/>
                    <a:gd name="T4" fmla="*/ 0 w 85"/>
                    <a:gd name="T5" fmla="*/ 7 h 158"/>
                    <a:gd name="T6" fmla="*/ 0 w 85"/>
                    <a:gd name="T7" fmla="*/ 79 h 158"/>
                    <a:gd name="T8" fmla="*/ 41 w 85"/>
                    <a:gd name="T9" fmla="*/ 75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8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13"/>
                      </a:lnTo>
                      <a:lnTo>
                        <a:pt x="0" y="158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pSp>
            <p:nvGrpSpPr>
              <p:cNvPr id="774" name="Группа СПб"/>
              <p:cNvGrpSpPr>
                <a:grpSpLocks/>
              </p:cNvGrpSpPr>
              <p:nvPr/>
            </p:nvGrpSpPr>
            <p:grpSpPr bwMode="auto">
              <a:xfrm>
                <a:off x="4486275" y="7836589"/>
                <a:ext cx="1789213" cy="573099"/>
                <a:chOff x="10423651" y="4531326"/>
                <a:chExt cx="1789213" cy="573099"/>
              </a:xfrm>
            </p:grpSpPr>
            <p:sp>
              <p:nvSpPr>
                <p:cNvPr id="775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0423651" y="4531326"/>
                  <a:ext cx="1449336" cy="5591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4479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051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3623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195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r"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806,5 тыс.м</a:t>
                  </a:r>
                  <a:r>
                    <a:rPr lang="ru-RU" altLang="ru-RU" sz="1400" baseline="30000" dirty="0">
                      <a:solidFill>
                        <a:srgbClr val="00385E"/>
                      </a:solidFill>
                    </a:rPr>
                    <a:t>2</a:t>
                  </a:r>
                </a:p>
                <a:p>
                  <a:pPr algn="r"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endParaRPr lang="ru-RU" altLang="ru-RU" sz="1400" baseline="30000" dirty="0">
                    <a:solidFill>
                      <a:srgbClr val="00385E"/>
                    </a:solidFill>
                  </a:endParaRPr>
                </a:p>
                <a:p>
                  <a:pPr algn="r"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23,0 </a:t>
                  </a:r>
                  <a:r>
                    <a:rPr lang="en-US" altLang="ru-RU" sz="1400" dirty="0">
                      <a:solidFill>
                        <a:srgbClr val="00385E"/>
                      </a:solidFill>
                    </a:rPr>
                    <a:t> </a:t>
                  </a:r>
                  <a:r>
                    <a:rPr lang="ru-RU" altLang="ru-RU" sz="1400" dirty="0" err="1">
                      <a:solidFill>
                        <a:srgbClr val="00385E"/>
                      </a:solidFill>
                    </a:rPr>
                    <a:t>тыс.чел</a:t>
                  </a: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.</a:t>
                  </a:r>
                  <a:endParaRPr lang="en-US" altLang="ru-RU" sz="1400" dirty="0">
                    <a:solidFill>
                      <a:srgbClr val="00385E"/>
                    </a:solidFill>
                  </a:endParaRPr>
                </a:p>
              </p:txBody>
            </p:sp>
            <p:pic>
              <p:nvPicPr>
                <p:cNvPr id="776" name="Picture 81" descr="прирост 3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90745" y="4816425"/>
                  <a:ext cx="322119" cy="28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822" name="Группа НД"/>
            <p:cNvGrpSpPr>
              <a:grpSpLocks/>
            </p:cNvGrpSpPr>
            <p:nvPr/>
          </p:nvGrpSpPr>
          <p:grpSpPr bwMode="auto">
            <a:xfrm>
              <a:off x="6023313" y="2049463"/>
              <a:ext cx="1815131" cy="671512"/>
              <a:chOff x="7064922" y="4837399"/>
              <a:chExt cx="1814500" cy="671681"/>
            </a:xfrm>
          </p:grpSpPr>
          <p:grpSp>
            <p:nvGrpSpPr>
              <p:cNvPr id="823" name="Группа 337"/>
              <p:cNvGrpSpPr>
                <a:grpSpLocks/>
              </p:cNvGrpSpPr>
              <p:nvPr/>
            </p:nvGrpSpPr>
            <p:grpSpPr bwMode="auto">
              <a:xfrm>
                <a:off x="7109917" y="4932160"/>
                <a:ext cx="1769505" cy="576920"/>
                <a:chOff x="9842652" y="3006725"/>
                <a:chExt cx="1769505" cy="576920"/>
              </a:xfrm>
            </p:grpSpPr>
            <p:sp>
              <p:nvSpPr>
                <p:cNvPr id="870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0209214" y="3024518"/>
                  <a:ext cx="1402943" cy="5591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4479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051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3623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19525" indent="-1619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ru-RU" altLang="ru-RU" sz="1400" dirty="0" smtClean="0">
                      <a:solidFill>
                        <a:srgbClr val="00385E"/>
                      </a:solidFill>
                    </a:rPr>
                    <a:t>26,2 тыс.м</a:t>
                  </a:r>
                  <a:r>
                    <a:rPr lang="ru-RU" altLang="ru-RU" sz="1400" baseline="30000" dirty="0" smtClean="0">
                      <a:solidFill>
                        <a:srgbClr val="00385E"/>
                      </a:solidFill>
                    </a:rPr>
                    <a:t>2</a:t>
                  </a:r>
                  <a:endParaRPr lang="ru-RU" altLang="ru-RU" sz="1400" baseline="30000" dirty="0">
                    <a:solidFill>
                      <a:srgbClr val="00385E"/>
                    </a:solidFill>
                  </a:endParaRPr>
                </a:p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endParaRPr lang="en-US" altLang="ru-RU" sz="1400" baseline="30000" dirty="0">
                    <a:solidFill>
                      <a:srgbClr val="00385E"/>
                    </a:solidFill>
                  </a:endParaRPr>
                </a:p>
                <a:p>
                  <a:pPr defTabSz="914400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ru-RU" altLang="ru-RU" sz="1400" dirty="0" smtClean="0">
                      <a:solidFill>
                        <a:srgbClr val="00385E"/>
                      </a:solidFill>
                    </a:rPr>
                    <a:t>0,75 </a:t>
                  </a:r>
                  <a:r>
                    <a:rPr lang="ru-RU" altLang="ru-RU" sz="1400" dirty="0" err="1" smtClean="0">
                      <a:solidFill>
                        <a:srgbClr val="00385E"/>
                      </a:solidFill>
                    </a:rPr>
                    <a:t>тыс.чел</a:t>
                  </a:r>
                  <a:r>
                    <a:rPr lang="ru-RU" altLang="ru-RU" sz="1400" dirty="0">
                      <a:solidFill>
                        <a:srgbClr val="00385E"/>
                      </a:solidFill>
                    </a:rPr>
                    <a:t>.</a:t>
                  </a:r>
                  <a:endParaRPr lang="en-US" altLang="ru-RU" sz="1400" dirty="0">
                    <a:solidFill>
                      <a:srgbClr val="00385E"/>
                    </a:solidFill>
                  </a:endParaRPr>
                </a:p>
              </p:txBody>
            </p:sp>
            <p:sp>
              <p:nvSpPr>
                <p:cNvPr id="871" name="Oval 19"/>
                <p:cNvSpPr>
                  <a:spLocks noChangeArrowheads="1"/>
                </p:cNvSpPr>
                <p:nvPr/>
              </p:nvSpPr>
              <p:spPr bwMode="auto">
                <a:xfrm>
                  <a:off x="9899650" y="3006725"/>
                  <a:ext cx="216000" cy="216000"/>
                </a:xfrm>
                <a:prstGeom prst="ellipse">
                  <a:avLst/>
                </a:prstGeom>
                <a:solidFill>
                  <a:schemeClr val="accent1">
                    <a:alpha val="7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 b="1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eaLnBrk="1" hangingPunct="1"/>
                  <a:endParaRPr lang="ru-RU" altLang="ru-RU" sz="1400" b="0"/>
                </a:p>
              </p:txBody>
            </p:sp>
            <p:pic>
              <p:nvPicPr>
                <p:cNvPr id="872" name="Picture 80" descr="прирост 3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42652" y="3281065"/>
                  <a:ext cx="322119" cy="28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24" name="Дома"/>
              <p:cNvGrpSpPr>
                <a:grpSpLocks noChangeAspect="1"/>
              </p:cNvGrpSpPr>
              <p:nvPr/>
            </p:nvGrpSpPr>
            <p:grpSpPr bwMode="auto">
              <a:xfrm>
                <a:off x="7064922" y="4837399"/>
                <a:ext cx="412107" cy="299592"/>
                <a:chOff x="4415" y="1297"/>
                <a:chExt cx="923" cy="671"/>
              </a:xfrm>
            </p:grpSpPr>
            <p:sp>
              <p:nvSpPr>
                <p:cNvPr id="825" name="Freeform 95+"/>
                <p:cNvSpPr>
                  <a:spLocks/>
                </p:cNvSpPr>
                <p:nvPr/>
              </p:nvSpPr>
              <p:spPr bwMode="auto">
                <a:xfrm>
                  <a:off x="4425" y="1312"/>
                  <a:ext cx="785" cy="653"/>
                </a:xfrm>
                <a:custGeom>
                  <a:avLst/>
                  <a:gdLst>
                    <a:gd name="T0" fmla="*/ 0 w 1571"/>
                    <a:gd name="T1" fmla="*/ 549 h 1306"/>
                    <a:gd name="T2" fmla="*/ 0 w 1571"/>
                    <a:gd name="T3" fmla="*/ 291 h 1306"/>
                    <a:gd name="T4" fmla="*/ 172 w 1571"/>
                    <a:gd name="T5" fmla="*/ 230 h 1306"/>
                    <a:gd name="T6" fmla="*/ 266 w 1571"/>
                    <a:gd name="T7" fmla="*/ 282 h 1306"/>
                    <a:gd name="T8" fmla="*/ 269 w 1571"/>
                    <a:gd name="T9" fmla="*/ 61 h 1306"/>
                    <a:gd name="T10" fmla="*/ 447 w 1571"/>
                    <a:gd name="T11" fmla="*/ 0 h 1306"/>
                    <a:gd name="T12" fmla="*/ 467 w 1571"/>
                    <a:gd name="T13" fmla="*/ 144 h 1306"/>
                    <a:gd name="T14" fmla="*/ 785 w 1571"/>
                    <a:gd name="T15" fmla="*/ 47 h 1306"/>
                    <a:gd name="T16" fmla="*/ 774 w 1571"/>
                    <a:gd name="T17" fmla="*/ 653 h 1306"/>
                    <a:gd name="T18" fmla="*/ 152 w 1571"/>
                    <a:gd name="T19" fmla="*/ 647 h 1306"/>
                    <a:gd name="T20" fmla="*/ 125 w 1571"/>
                    <a:gd name="T21" fmla="*/ 621 h 1306"/>
                    <a:gd name="T22" fmla="*/ 105 w 1571"/>
                    <a:gd name="T23" fmla="*/ 584 h 1306"/>
                    <a:gd name="T24" fmla="*/ 62 w 1571"/>
                    <a:gd name="T25" fmla="*/ 552 h 1306"/>
                    <a:gd name="T26" fmla="*/ 11 w 1571"/>
                    <a:gd name="T27" fmla="*/ 572 h 1306"/>
                    <a:gd name="T28" fmla="*/ 0 w 1571"/>
                    <a:gd name="T29" fmla="*/ 549 h 13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71" h="1306">
                      <a:moveTo>
                        <a:pt x="0" y="1098"/>
                      </a:moveTo>
                      <a:lnTo>
                        <a:pt x="0" y="581"/>
                      </a:lnTo>
                      <a:lnTo>
                        <a:pt x="345" y="460"/>
                      </a:lnTo>
                      <a:lnTo>
                        <a:pt x="532" y="564"/>
                      </a:lnTo>
                      <a:lnTo>
                        <a:pt x="538" y="121"/>
                      </a:lnTo>
                      <a:lnTo>
                        <a:pt x="895" y="0"/>
                      </a:lnTo>
                      <a:lnTo>
                        <a:pt x="934" y="287"/>
                      </a:lnTo>
                      <a:lnTo>
                        <a:pt x="1571" y="93"/>
                      </a:lnTo>
                      <a:lnTo>
                        <a:pt x="1548" y="1306"/>
                      </a:lnTo>
                      <a:lnTo>
                        <a:pt x="305" y="1294"/>
                      </a:lnTo>
                      <a:lnTo>
                        <a:pt x="251" y="1242"/>
                      </a:lnTo>
                      <a:lnTo>
                        <a:pt x="211" y="1168"/>
                      </a:lnTo>
                      <a:lnTo>
                        <a:pt x="124" y="1104"/>
                      </a:lnTo>
                      <a:lnTo>
                        <a:pt x="23" y="1144"/>
                      </a:lnTo>
                      <a:lnTo>
                        <a:pt x="0" y="10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26" name="Rectangle 96"/>
                <p:cNvSpPr>
                  <a:spLocks noChangeArrowheads="1"/>
                </p:cNvSpPr>
                <p:nvPr/>
              </p:nvSpPr>
              <p:spPr bwMode="auto">
                <a:xfrm>
                  <a:off x="4904" y="1446"/>
                  <a:ext cx="44" cy="379"/>
                </a:xfrm>
                <a:prstGeom prst="rect">
                  <a:avLst/>
                </a:pr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altLang="ru-RU"/>
                </a:p>
              </p:txBody>
            </p:sp>
            <p:sp>
              <p:nvSpPr>
                <p:cNvPr id="827" name="Freeform 98"/>
                <p:cNvSpPr>
                  <a:spLocks/>
                </p:cNvSpPr>
                <p:nvPr/>
              </p:nvSpPr>
              <p:spPr bwMode="auto">
                <a:xfrm>
                  <a:off x="4434" y="1825"/>
                  <a:ext cx="218" cy="123"/>
                </a:xfrm>
                <a:custGeom>
                  <a:avLst/>
                  <a:gdLst>
                    <a:gd name="T0" fmla="*/ 0 w 435"/>
                    <a:gd name="T1" fmla="*/ 37 h 245"/>
                    <a:gd name="T2" fmla="*/ 1 w 435"/>
                    <a:gd name="T3" fmla="*/ 36 h 245"/>
                    <a:gd name="T4" fmla="*/ 3 w 435"/>
                    <a:gd name="T5" fmla="*/ 34 h 245"/>
                    <a:gd name="T6" fmla="*/ 6 w 435"/>
                    <a:gd name="T7" fmla="*/ 32 h 245"/>
                    <a:gd name="T8" fmla="*/ 11 w 435"/>
                    <a:gd name="T9" fmla="*/ 28 h 245"/>
                    <a:gd name="T10" fmla="*/ 16 w 435"/>
                    <a:gd name="T11" fmla="*/ 25 h 245"/>
                    <a:gd name="T12" fmla="*/ 23 w 435"/>
                    <a:gd name="T13" fmla="*/ 21 h 245"/>
                    <a:gd name="T14" fmla="*/ 30 w 435"/>
                    <a:gd name="T15" fmla="*/ 17 h 245"/>
                    <a:gd name="T16" fmla="*/ 38 w 435"/>
                    <a:gd name="T17" fmla="*/ 13 h 245"/>
                    <a:gd name="T18" fmla="*/ 47 w 435"/>
                    <a:gd name="T19" fmla="*/ 9 h 245"/>
                    <a:gd name="T20" fmla="*/ 55 w 435"/>
                    <a:gd name="T21" fmla="*/ 6 h 245"/>
                    <a:gd name="T22" fmla="*/ 65 w 435"/>
                    <a:gd name="T23" fmla="*/ 3 h 245"/>
                    <a:gd name="T24" fmla="*/ 74 w 435"/>
                    <a:gd name="T25" fmla="*/ 1 h 245"/>
                    <a:gd name="T26" fmla="*/ 84 w 435"/>
                    <a:gd name="T27" fmla="*/ 0 h 245"/>
                    <a:gd name="T28" fmla="*/ 93 w 435"/>
                    <a:gd name="T29" fmla="*/ 0 h 245"/>
                    <a:gd name="T30" fmla="*/ 102 w 435"/>
                    <a:gd name="T31" fmla="*/ 1 h 245"/>
                    <a:gd name="T32" fmla="*/ 111 w 435"/>
                    <a:gd name="T33" fmla="*/ 4 h 245"/>
                    <a:gd name="T34" fmla="*/ 126 w 435"/>
                    <a:gd name="T35" fmla="*/ 13 h 245"/>
                    <a:gd name="T36" fmla="*/ 139 w 435"/>
                    <a:gd name="T37" fmla="*/ 24 h 245"/>
                    <a:gd name="T38" fmla="*/ 149 w 435"/>
                    <a:gd name="T39" fmla="*/ 37 h 245"/>
                    <a:gd name="T40" fmla="*/ 157 w 435"/>
                    <a:gd name="T41" fmla="*/ 49 h 245"/>
                    <a:gd name="T42" fmla="*/ 163 w 435"/>
                    <a:gd name="T43" fmla="*/ 60 h 245"/>
                    <a:gd name="T44" fmla="*/ 167 w 435"/>
                    <a:gd name="T45" fmla="*/ 70 h 245"/>
                    <a:gd name="T46" fmla="*/ 169 w 435"/>
                    <a:gd name="T47" fmla="*/ 76 h 245"/>
                    <a:gd name="T48" fmla="*/ 169 w 435"/>
                    <a:gd name="T49" fmla="*/ 79 h 245"/>
                    <a:gd name="T50" fmla="*/ 170 w 435"/>
                    <a:gd name="T51" fmla="*/ 79 h 245"/>
                    <a:gd name="T52" fmla="*/ 171 w 435"/>
                    <a:gd name="T53" fmla="*/ 79 h 245"/>
                    <a:gd name="T54" fmla="*/ 173 w 435"/>
                    <a:gd name="T55" fmla="*/ 79 h 245"/>
                    <a:gd name="T56" fmla="*/ 177 w 435"/>
                    <a:gd name="T57" fmla="*/ 79 h 245"/>
                    <a:gd name="T58" fmla="*/ 181 w 435"/>
                    <a:gd name="T59" fmla="*/ 80 h 245"/>
                    <a:gd name="T60" fmla="*/ 186 w 435"/>
                    <a:gd name="T61" fmla="*/ 81 h 245"/>
                    <a:gd name="T62" fmla="*/ 191 w 435"/>
                    <a:gd name="T63" fmla="*/ 84 h 245"/>
                    <a:gd name="T64" fmla="*/ 198 w 435"/>
                    <a:gd name="T65" fmla="*/ 87 h 245"/>
                    <a:gd name="T66" fmla="*/ 204 w 435"/>
                    <a:gd name="T67" fmla="*/ 91 h 245"/>
                    <a:gd name="T68" fmla="*/ 209 w 435"/>
                    <a:gd name="T69" fmla="*/ 96 h 245"/>
                    <a:gd name="T70" fmla="*/ 212 w 435"/>
                    <a:gd name="T71" fmla="*/ 103 h 245"/>
                    <a:gd name="T72" fmla="*/ 215 w 435"/>
                    <a:gd name="T73" fmla="*/ 109 h 245"/>
                    <a:gd name="T74" fmla="*/ 216 w 435"/>
                    <a:gd name="T75" fmla="*/ 114 h 245"/>
                    <a:gd name="T76" fmla="*/ 217 w 435"/>
                    <a:gd name="T77" fmla="*/ 119 h 245"/>
                    <a:gd name="T78" fmla="*/ 218 w 435"/>
                    <a:gd name="T79" fmla="*/ 122 h 245"/>
                    <a:gd name="T80" fmla="*/ 218 w 435"/>
                    <a:gd name="T81" fmla="*/ 123 h 245"/>
                    <a:gd name="T82" fmla="*/ 6 w 435"/>
                    <a:gd name="T83" fmla="*/ 117 h 245"/>
                    <a:gd name="T84" fmla="*/ 0 w 435"/>
                    <a:gd name="T85" fmla="*/ 37 h 24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435" h="245">
                      <a:moveTo>
                        <a:pt x="0" y="73"/>
                      </a:moveTo>
                      <a:lnTo>
                        <a:pt x="1" y="71"/>
                      </a:lnTo>
                      <a:lnTo>
                        <a:pt x="5" y="68"/>
                      </a:lnTo>
                      <a:lnTo>
                        <a:pt x="12" y="63"/>
                      </a:lnTo>
                      <a:lnTo>
                        <a:pt x="21" y="56"/>
                      </a:lnTo>
                      <a:lnTo>
                        <a:pt x="32" y="50"/>
                      </a:lnTo>
                      <a:lnTo>
                        <a:pt x="46" y="41"/>
                      </a:lnTo>
                      <a:lnTo>
                        <a:pt x="59" y="33"/>
                      </a:lnTo>
                      <a:lnTo>
                        <a:pt x="76" y="25"/>
                      </a:lnTo>
                      <a:lnTo>
                        <a:pt x="93" y="18"/>
                      </a:lnTo>
                      <a:lnTo>
                        <a:pt x="110" y="11"/>
                      </a:lnTo>
                      <a:lnTo>
                        <a:pt x="129" y="6"/>
                      </a:lnTo>
                      <a:lnTo>
                        <a:pt x="147" y="1"/>
                      </a:lnTo>
                      <a:lnTo>
                        <a:pt x="167" y="0"/>
                      </a:lnTo>
                      <a:lnTo>
                        <a:pt x="185" y="0"/>
                      </a:lnTo>
                      <a:lnTo>
                        <a:pt x="204" y="2"/>
                      </a:lnTo>
                      <a:lnTo>
                        <a:pt x="221" y="8"/>
                      </a:lnTo>
                      <a:lnTo>
                        <a:pt x="252" y="25"/>
                      </a:lnTo>
                      <a:lnTo>
                        <a:pt x="278" y="47"/>
                      </a:lnTo>
                      <a:lnTo>
                        <a:pt x="298" y="73"/>
                      </a:lnTo>
                      <a:lnTo>
                        <a:pt x="314" y="97"/>
                      </a:lnTo>
                      <a:lnTo>
                        <a:pt x="326" y="120"/>
                      </a:lnTo>
                      <a:lnTo>
                        <a:pt x="333" y="139"/>
                      </a:lnTo>
                      <a:lnTo>
                        <a:pt x="337" y="152"/>
                      </a:lnTo>
                      <a:lnTo>
                        <a:pt x="338" y="157"/>
                      </a:lnTo>
                      <a:lnTo>
                        <a:pt x="340" y="157"/>
                      </a:lnTo>
                      <a:lnTo>
                        <a:pt x="342" y="157"/>
                      </a:lnTo>
                      <a:lnTo>
                        <a:pt x="346" y="157"/>
                      </a:lnTo>
                      <a:lnTo>
                        <a:pt x="353" y="158"/>
                      </a:lnTo>
                      <a:lnTo>
                        <a:pt x="361" y="160"/>
                      </a:lnTo>
                      <a:lnTo>
                        <a:pt x="371" y="162"/>
                      </a:lnTo>
                      <a:lnTo>
                        <a:pt x="382" y="167"/>
                      </a:lnTo>
                      <a:lnTo>
                        <a:pt x="396" y="174"/>
                      </a:lnTo>
                      <a:lnTo>
                        <a:pt x="407" y="182"/>
                      </a:lnTo>
                      <a:lnTo>
                        <a:pt x="417" y="192"/>
                      </a:lnTo>
                      <a:lnTo>
                        <a:pt x="424" y="205"/>
                      </a:lnTo>
                      <a:lnTo>
                        <a:pt x="429" y="217"/>
                      </a:lnTo>
                      <a:lnTo>
                        <a:pt x="432" y="228"/>
                      </a:lnTo>
                      <a:lnTo>
                        <a:pt x="434" y="237"/>
                      </a:lnTo>
                      <a:lnTo>
                        <a:pt x="435" y="243"/>
                      </a:lnTo>
                      <a:lnTo>
                        <a:pt x="435" y="245"/>
                      </a:lnTo>
                      <a:lnTo>
                        <a:pt x="12" y="234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28" name="Freeform 99"/>
                <p:cNvSpPr>
                  <a:spLocks/>
                </p:cNvSpPr>
                <p:nvPr/>
              </p:nvSpPr>
              <p:spPr bwMode="auto">
                <a:xfrm>
                  <a:off x="4649" y="1825"/>
                  <a:ext cx="343" cy="124"/>
                </a:xfrm>
                <a:custGeom>
                  <a:avLst/>
                  <a:gdLst>
                    <a:gd name="T0" fmla="*/ 52 w 685"/>
                    <a:gd name="T1" fmla="*/ 47 h 247"/>
                    <a:gd name="T2" fmla="*/ 207 w 685"/>
                    <a:gd name="T3" fmla="*/ 35 h 247"/>
                    <a:gd name="T4" fmla="*/ 263 w 685"/>
                    <a:gd name="T5" fmla="*/ 124 h 247"/>
                    <a:gd name="T6" fmla="*/ 343 w 685"/>
                    <a:gd name="T7" fmla="*/ 30 h 247"/>
                    <a:gd name="T8" fmla="*/ 342 w 685"/>
                    <a:gd name="T9" fmla="*/ 18 h 247"/>
                    <a:gd name="T10" fmla="*/ 247 w 685"/>
                    <a:gd name="T11" fmla="*/ 0 h 247"/>
                    <a:gd name="T12" fmla="*/ 6 w 685"/>
                    <a:gd name="T13" fmla="*/ 23 h 247"/>
                    <a:gd name="T14" fmla="*/ 0 w 685"/>
                    <a:gd name="T15" fmla="*/ 48 h 247"/>
                    <a:gd name="T16" fmla="*/ 52 w 685"/>
                    <a:gd name="T17" fmla="*/ 47 h 2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85" h="247">
                      <a:moveTo>
                        <a:pt x="104" y="93"/>
                      </a:moveTo>
                      <a:lnTo>
                        <a:pt x="413" y="69"/>
                      </a:lnTo>
                      <a:lnTo>
                        <a:pt x="526" y="247"/>
                      </a:lnTo>
                      <a:lnTo>
                        <a:pt x="685" y="60"/>
                      </a:lnTo>
                      <a:lnTo>
                        <a:pt x="683" y="36"/>
                      </a:lnTo>
                      <a:lnTo>
                        <a:pt x="493" y="0"/>
                      </a:lnTo>
                      <a:lnTo>
                        <a:pt x="12" y="46"/>
                      </a:lnTo>
                      <a:lnTo>
                        <a:pt x="0" y="96"/>
                      </a:lnTo>
                      <a:lnTo>
                        <a:pt x="104" y="93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29" name="Freeform 100+"/>
                <p:cNvSpPr>
                  <a:spLocks/>
                </p:cNvSpPr>
                <p:nvPr/>
              </p:nvSpPr>
              <p:spPr bwMode="auto">
                <a:xfrm>
                  <a:off x="4697" y="1858"/>
                  <a:ext cx="169" cy="93"/>
                </a:xfrm>
                <a:custGeom>
                  <a:avLst/>
                  <a:gdLst>
                    <a:gd name="T0" fmla="*/ 0 w 338"/>
                    <a:gd name="T1" fmla="*/ 14 h 185"/>
                    <a:gd name="T2" fmla="*/ 162 w 338"/>
                    <a:gd name="T3" fmla="*/ 0 h 185"/>
                    <a:gd name="T4" fmla="*/ 169 w 338"/>
                    <a:gd name="T5" fmla="*/ 93 h 185"/>
                    <a:gd name="T6" fmla="*/ 1 w 338"/>
                    <a:gd name="T7" fmla="*/ 84 h 185"/>
                    <a:gd name="T8" fmla="*/ 0 w 338"/>
                    <a:gd name="T9" fmla="*/ 14 h 1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8" h="185">
                      <a:moveTo>
                        <a:pt x="0" y="27"/>
                      </a:moveTo>
                      <a:lnTo>
                        <a:pt x="323" y="0"/>
                      </a:lnTo>
                      <a:lnTo>
                        <a:pt x="338" y="185"/>
                      </a:lnTo>
                      <a:lnTo>
                        <a:pt x="2" y="16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0" name="Freeform 101"/>
                <p:cNvSpPr>
                  <a:spLocks/>
                </p:cNvSpPr>
                <p:nvPr/>
              </p:nvSpPr>
              <p:spPr bwMode="auto">
                <a:xfrm>
                  <a:off x="4857" y="1859"/>
                  <a:ext cx="56" cy="98"/>
                </a:xfrm>
                <a:custGeom>
                  <a:avLst/>
                  <a:gdLst>
                    <a:gd name="T0" fmla="*/ 0 w 113"/>
                    <a:gd name="T1" fmla="*/ 0 h 197"/>
                    <a:gd name="T2" fmla="*/ 0 w 113"/>
                    <a:gd name="T3" fmla="*/ 98 h 197"/>
                    <a:gd name="T4" fmla="*/ 56 w 113"/>
                    <a:gd name="T5" fmla="*/ 98 h 197"/>
                    <a:gd name="T6" fmla="*/ 56 w 113"/>
                    <a:gd name="T7" fmla="*/ 8 h 197"/>
                    <a:gd name="T8" fmla="*/ 0 w 113"/>
                    <a:gd name="T9" fmla="*/ 0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3" h="197">
                      <a:moveTo>
                        <a:pt x="0" y="0"/>
                      </a:moveTo>
                      <a:lnTo>
                        <a:pt x="0" y="197"/>
                      </a:lnTo>
                      <a:lnTo>
                        <a:pt x="113" y="197"/>
                      </a:lnTo>
                      <a:lnTo>
                        <a:pt x="113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1" name="Freeform 102+"/>
                <p:cNvSpPr>
                  <a:spLocks/>
                </p:cNvSpPr>
                <p:nvPr/>
              </p:nvSpPr>
              <p:spPr bwMode="auto">
                <a:xfrm>
                  <a:off x="4644" y="1608"/>
                  <a:ext cx="1" cy="0"/>
                </a:xfrm>
                <a:custGeom>
                  <a:avLst/>
                  <a:gdLst>
                    <a:gd name="T0" fmla="*/ 0 w 2"/>
                    <a:gd name="T1" fmla="*/ 0 w 2"/>
                    <a:gd name="T2" fmla="*/ 1 w 2"/>
                    <a:gd name="T3" fmla="*/ 0 w 2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2" name="Freeform 103"/>
                <p:cNvSpPr>
                  <a:spLocks/>
                </p:cNvSpPr>
                <p:nvPr/>
              </p:nvSpPr>
              <p:spPr bwMode="auto">
                <a:xfrm>
                  <a:off x="4419" y="1297"/>
                  <a:ext cx="919" cy="661"/>
                </a:xfrm>
                <a:custGeom>
                  <a:avLst/>
                  <a:gdLst>
                    <a:gd name="T0" fmla="*/ 919 w 1838"/>
                    <a:gd name="T1" fmla="*/ 660 h 1323"/>
                    <a:gd name="T2" fmla="*/ 919 w 1838"/>
                    <a:gd name="T3" fmla="*/ 193 h 1323"/>
                    <a:gd name="T4" fmla="*/ 777 w 1838"/>
                    <a:gd name="T5" fmla="*/ 49 h 1323"/>
                    <a:gd name="T6" fmla="*/ 550 w 1838"/>
                    <a:gd name="T7" fmla="*/ 122 h 1323"/>
                    <a:gd name="T8" fmla="*/ 494 w 1838"/>
                    <a:gd name="T9" fmla="*/ 85 h 1323"/>
                    <a:gd name="T10" fmla="*/ 495 w 1838"/>
                    <a:gd name="T11" fmla="*/ 36 h 1323"/>
                    <a:gd name="T12" fmla="*/ 447 w 1838"/>
                    <a:gd name="T13" fmla="*/ 0 h 1323"/>
                    <a:gd name="T14" fmla="*/ 447 w 1838"/>
                    <a:gd name="T15" fmla="*/ 0 h 1323"/>
                    <a:gd name="T16" fmla="*/ 262 w 1838"/>
                    <a:gd name="T17" fmla="*/ 75 h 1323"/>
                    <a:gd name="T18" fmla="*/ 262 w 1838"/>
                    <a:gd name="T19" fmla="*/ 265 h 1323"/>
                    <a:gd name="T20" fmla="*/ 185 w 1838"/>
                    <a:gd name="T21" fmla="*/ 237 h 1323"/>
                    <a:gd name="T22" fmla="*/ 0 w 1838"/>
                    <a:gd name="T23" fmla="*/ 297 h 1323"/>
                    <a:gd name="T24" fmla="*/ 0 w 1838"/>
                    <a:gd name="T25" fmla="*/ 645 h 1323"/>
                    <a:gd name="T26" fmla="*/ 24 w 1838"/>
                    <a:gd name="T27" fmla="*/ 645 h 1323"/>
                    <a:gd name="T28" fmla="*/ 24 w 1838"/>
                    <a:gd name="T29" fmla="*/ 309 h 1323"/>
                    <a:gd name="T30" fmla="*/ 180 w 1838"/>
                    <a:gd name="T31" fmla="*/ 263 h 1323"/>
                    <a:gd name="T32" fmla="*/ 180 w 1838"/>
                    <a:gd name="T33" fmla="*/ 322 h 1323"/>
                    <a:gd name="T34" fmla="*/ 223 w 1838"/>
                    <a:gd name="T35" fmla="*/ 311 h 1323"/>
                    <a:gd name="T36" fmla="*/ 223 w 1838"/>
                    <a:gd name="T37" fmla="*/ 661 h 1323"/>
                    <a:gd name="T38" fmla="*/ 265 w 1838"/>
                    <a:gd name="T39" fmla="*/ 661 h 1323"/>
                    <a:gd name="T40" fmla="*/ 265 w 1838"/>
                    <a:gd name="T41" fmla="*/ 661 h 1323"/>
                    <a:gd name="T42" fmla="*/ 284 w 1838"/>
                    <a:gd name="T43" fmla="*/ 661 h 1323"/>
                    <a:gd name="T44" fmla="*/ 284 w 1838"/>
                    <a:gd name="T45" fmla="*/ 574 h 1323"/>
                    <a:gd name="T46" fmla="*/ 235 w 1838"/>
                    <a:gd name="T47" fmla="*/ 572 h 1323"/>
                    <a:gd name="T48" fmla="*/ 235 w 1838"/>
                    <a:gd name="T49" fmla="*/ 559 h 1323"/>
                    <a:gd name="T50" fmla="*/ 471 w 1838"/>
                    <a:gd name="T51" fmla="*/ 536 h 1323"/>
                    <a:gd name="T52" fmla="*/ 572 w 1838"/>
                    <a:gd name="T53" fmla="*/ 558 h 1323"/>
                    <a:gd name="T54" fmla="*/ 572 w 1838"/>
                    <a:gd name="T55" fmla="*/ 540 h 1323"/>
                    <a:gd name="T56" fmla="*/ 494 w 1838"/>
                    <a:gd name="T57" fmla="*/ 522 h 1323"/>
                    <a:gd name="T58" fmla="*/ 494 w 1838"/>
                    <a:gd name="T59" fmla="*/ 168 h 1323"/>
                    <a:gd name="T60" fmla="*/ 775 w 1838"/>
                    <a:gd name="T61" fmla="*/ 78 h 1323"/>
                    <a:gd name="T62" fmla="*/ 775 w 1838"/>
                    <a:gd name="T63" fmla="*/ 661 h 1323"/>
                    <a:gd name="T64" fmla="*/ 919 w 1838"/>
                    <a:gd name="T65" fmla="*/ 660 h 132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838" h="1323">
                      <a:moveTo>
                        <a:pt x="1838" y="1320"/>
                      </a:moveTo>
                      <a:lnTo>
                        <a:pt x="1837" y="387"/>
                      </a:lnTo>
                      <a:lnTo>
                        <a:pt x="1553" y="98"/>
                      </a:lnTo>
                      <a:lnTo>
                        <a:pt x="1099" y="245"/>
                      </a:lnTo>
                      <a:lnTo>
                        <a:pt x="988" y="170"/>
                      </a:lnTo>
                      <a:lnTo>
                        <a:pt x="990" y="72"/>
                      </a:lnTo>
                      <a:lnTo>
                        <a:pt x="893" y="0"/>
                      </a:lnTo>
                      <a:lnTo>
                        <a:pt x="524" y="150"/>
                      </a:lnTo>
                      <a:lnTo>
                        <a:pt x="524" y="530"/>
                      </a:lnTo>
                      <a:lnTo>
                        <a:pt x="370" y="474"/>
                      </a:lnTo>
                      <a:lnTo>
                        <a:pt x="0" y="594"/>
                      </a:lnTo>
                      <a:lnTo>
                        <a:pt x="0" y="1290"/>
                      </a:lnTo>
                      <a:lnTo>
                        <a:pt x="48" y="1290"/>
                      </a:lnTo>
                      <a:lnTo>
                        <a:pt x="48" y="618"/>
                      </a:lnTo>
                      <a:lnTo>
                        <a:pt x="360" y="526"/>
                      </a:lnTo>
                      <a:lnTo>
                        <a:pt x="360" y="644"/>
                      </a:lnTo>
                      <a:lnTo>
                        <a:pt x="445" y="622"/>
                      </a:lnTo>
                      <a:lnTo>
                        <a:pt x="445" y="1322"/>
                      </a:lnTo>
                      <a:lnTo>
                        <a:pt x="530" y="1322"/>
                      </a:lnTo>
                      <a:lnTo>
                        <a:pt x="530" y="1323"/>
                      </a:lnTo>
                      <a:lnTo>
                        <a:pt x="568" y="1323"/>
                      </a:lnTo>
                      <a:lnTo>
                        <a:pt x="568" y="1148"/>
                      </a:lnTo>
                      <a:lnTo>
                        <a:pt x="469" y="1144"/>
                      </a:lnTo>
                      <a:lnTo>
                        <a:pt x="469" y="1119"/>
                      </a:lnTo>
                      <a:lnTo>
                        <a:pt x="942" y="1072"/>
                      </a:lnTo>
                      <a:lnTo>
                        <a:pt x="1143" y="1116"/>
                      </a:lnTo>
                      <a:lnTo>
                        <a:pt x="1144" y="1080"/>
                      </a:lnTo>
                      <a:lnTo>
                        <a:pt x="987" y="1044"/>
                      </a:lnTo>
                      <a:lnTo>
                        <a:pt x="988" y="336"/>
                      </a:lnTo>
                      <a:lnTo>
                        <a:pt x="1550" y="156"/>
                      </a:lnTo>
                      <a:lnTo>
                        <a:pt x="1550" y="1322"/>
                      </a:lnTo>
                      <a:lnTo>
                        <a:pt x="1838" y="1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3" name="Freeform 106"/>
                <p:cNvSpPr>
                  <a:spLocks/>
                </p:cNvSpPr>
                <p:nvPr/>
              </p:nvSpPr>
              <p:spPr bwMode="auto">
                <a:xfrm>
                  <a:off x="5093" y="1429"/>
                  <a:ext cx="64" cy="105"/>
                </a:xfrm>
                <a:custGeom>
                  <a:avLst/>
                  <a:gdLst>
                    <a:gd name="T0" fmla="*/ 64 w 129"/>
                    <a:gd name="T1" fmla="*/ 90 h 210"/>
                    <a:gd name="T2" fmla="*/ 64 w 129"/>
                    <a:gd name="T3" fmla="*/ 0 h 210"/>
                    <a:gd name="T4" fmla="*/ 0 w 129"/>
                    <a:gd name="T5" fmla="*/ 18 h 210"/>
                    <a:gd name="T6" fmla="*/ 0 w 129"/>
                    <a:gd name="T7" fmla="*/ 105 h 210"/>
                    <a:gd name="T8" fmla="*/ 64 w 129"/>
                    <a:gd name="T9" fmla="*/ 90 h 2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0">
                      <a:moveTo>
                        <a:pt x="129" y="179"/>
                      </a:moveTo>
                      <a:lnTo>
                        <a:pt x="129" y="0"/>
                      </a:lnTo>
                      <a:lnTo>
                        <a:pt x="0" y="36"/>
                      </a:lnTo>
                      <a:lnTo>
                        <a:pt x="0" y="210"/>
                      </a:lnTo>
                      <a:lnTo>
                        <a:pt x="129" y="1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4" name="Freeform 107"/>
                <p:cNvSpPr>
                  <a:spLocks/>
                </p:cNvSpPr>
                <p:nvPr/>
              </p:nvSpPr>
              <p:spPr bwMode="auto">
                <a:xfrm>
                  <a:off x="5016" y="1567"/>
                  <a:ext cx="58" cy="101"/>
                </a:xfrm>
                <a:custGeom>
                  <a:avLst/>
                  <a:gdLst>
                    <a:gd name="T0" fmla="*/ 0 w 118"/>
                    <a:gd name="T1" fmla="*/ 101 h 202"/>
                    <a:gd name="T2" fmla="*/ 58 w 118"/>
                    <a:gd name="T3" fmla="*/ 91 h 202"/>
                    <a:gd name="T4" fmla="*/ 58 w 118"/>
                    <a:gd name="T5" fmla="*/ 0 h 202"/>
                    <a:gd name="T6" fmla="*/ 0 w 118"/>
                    <a:gd name="T7" fmla="*/ 14 h 202"/>
                    <a:gd name="T8" fmla="*/ 0 w 118"/>
                    <a:gd name="T9" fmla="*/ 101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0" y="202"/>
                      </a:moveTo>
                      <a:lnTo>
                        <a:pt x="118" y="181"/>
                      </a:lnTo>
                      <a:lnTo>
                        <a:pt x="118" y="0"/>
                      </a:lnTo>
                      <a:lnTo>
                        <a:pt x="0" y="27"/>
                      </a:lnTo>
                      <a:lnTo>
                        <a:pt x="0" y="2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5" name="Freeform 108"/>
                <p:cNvSpPr>
                  <a:spLocks/>
                </p:cNvSpPr>
                <p:nvPr/>
              </p:nvSpPr>
              <p:spPr bwMode="auto">
                <a:xfrm>
                  <a:off x="4942" y="1695"/>
                  <a:ext cx="55" cy="94"/>
                </a:xfrm>
                <a:custGeom>
                  <a:avLst/>
                  <a:gdLst>
                    <a:gd name="T0" fmla="*/ 0 w 111"/>
                    <a:gd name="T1" fmla="*/ 10 h 186"/>
                    <a:gd name="T2" fmla="*/ 0 w 111"/>
                    <a:gd name="T3" fmla="*/ 94 h 186"/>
                    <a:gd name="T4" fmla="*/ 55 w 111"/>
                    <a:gd name="T5" fmla="*/ 87 h 186"/>
                    <a:gd name="T6" fmla="*/ 55 w 111"/>
                    <a:gd name="T7" fmla="*/ 0 h 186"/>
                    <a:gd name="T8" fmla="*/ 0 w 111"/>
                    <a:gd name="T9" fmla="*/ 10 h 1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86">
                      <a:moveTo>
                        <a:pt x="0" y="19"/>
                      </a:moveTo>
                      <a:lnTo>
                        <a:pt x="0" y="186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6" name="Freeform 109"/>
                <p:cNvSpPr>
                  <a:spLocks/>
                </p:cNvSpPr>
                <p:nvPr/>
              </p:nvSpPr>
              <p:spPr bwMode="auto">
                <a:xfrm>
                  <a:off x="5093" y="1666"/>
                  <a:ext cx="64" cy="104"/>
                </a:xfrm>
                <a:custGeom>
                  <a:avLst/>
                  <a:gdLst>
                    <a:gd name="T0" fmla="*/ 0 w 129"/>
                    <a:gd name="T1" fmla="*/ 104 h 207"/>
                    <a:gd name="T2" fmla="*/ 64 w 129"/>
                    <a:gd name="T3" fmla="*/ 96 h 207"/>
                    <a:gd name="T4" fmla="*/ 64 w 129"/>
                    <a:gd name="T5" fmla="*/ 0 h 207"/>
                    <a:gd name="T6" fmla="*/ 0 w 129"/>
                    <a:gd name="T7" fmla="*/ 12 h 207"/>
                    <a:gd name="T8" fmla="*/ 0 w 129"/>
                    <a:gd name="T9" fmla="*/ 104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07">
                      <a:moveTo>
                        <a:pt x="0" y="207"/>
                      </a:moveTo>
                      <a:lnTo>
                        <a:pt x="129" y="191"/>
                      </a:lnTo>
                      <a:lnTo>
                        <a:pt x="129" y="0"/>
                      </a:lnTo>
                      <a:lnTo>
                        <a:pt x="0" y="23"/>
                      </a:lnTo>
                      <a:lnTo>
                        <a:pt x="0" y="20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7" name="Freeform 110"/>
                <p:cNvSpPr>
                  <a:spLocks/>
                </p:cNvSpPr>
                <p:nvPr/>
              </p:nvSpPr>
              <p:spPr bwMode="auto">
                <a:xfrm>
                  <a:off x="5016" y="1452"/>
                  <a:ext cx="58" cy="101"/>
                </a:xfrm>
                <a:custGeom>
                  <a:avLst/>
                  <a:gdLst>
                    <a:gd name="T0" fmla="*/ 58 w 118"/>
                    <a:gd name="T1" fmla="*/ 87 h 202"/>
                    <a:gd name="T2" fmla="*/ 58 w 118"/>
                    <a:gd name="T3" fmla="*/ 0 h 202"/>
                    <a:gd name="T4" fmla="*/ 0 w 118"/>
                    <a:gd name="T5" fmla="*/ 17 h 202"/>
                    <a:gd name="T6" fmla="*/ 0 w 118"/>
                    <a:gd name="T7" fmla="*/ 101 h 202"/>
                    <a:gd name="T8" fmla="*/ 58 w 118"/>
                    <a:gd name="T9" fmla="*/ 87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02">
                      <a:moveTo>
                        <a:pt x="118" y="173"/>
                      </a:moveTo>
                      <a:lnTo>
                        <a:pt x="118" y="0"/>
                      </a:lnTo>
                      <a:lnTo>
                        <a:pt x="0" y="34"/>
                      </a:lnTo>
                      <a:lnTo>
                        <a:pt x="0" y="202"/>
                      </a:lnTo>
                      <a:lnTo>
                        <a:pt x="118" y="1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8" name="Freeform 111"/>
                <p:cNvSpPr>
                  <a:spLocks/>
                </p:cNvSpPr>
                <p:nvPr/>
              </p:nvSpPr>
              <p:spPr bwMode="auto">
                <a:xfrm>
                  <a:off x="5093" y="1547"/>
                  <a:ext cx="64" cy="107"/>
                </a:xfrm>
                <a:custGeom>
                  <a:avLst/>
                  <a:gdLst>
                    <a:gd name="T0" fmla="*/ 0 w 129"/>
                    <a:gd name="T1" fmla="*/ 16 h 214"/>
                    <a:gd name="T2" fmla="*/ 0 w 129"/>
                    <a:gd name="T3" fmla="*/ 107 h 214"/>
                    <a:gd name="T4" fmla="*/ 64 w 129"/>
                    <a:gd name="T5" fmla="*/ 95 h 214"/>
                    <a:gd name="T6" fmla="*/ 64 w 129"/>
                    <a:gd name="T7" fmla="*/ 0 h 214"/>
                    <a:gd name="T8" fmla="*/ 0 w 129"/>
                    <a:gd name="T9" fmla="*/ 16 h 2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214">
                      <a:moveTo>
                        <a:pt x="0" y="32"/>
                      </a:moveTo>
                      <a:lnTo>
                        <a:pt x="0" y="214"/>
                      </a:lnTo>
                      <a:lnTo>
                        <a:pt x="129" y="189"/>
                      </a:lnTo>
                      <a:lnTo>
                        <a:pt x="129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39" name="Freeform 112"/>
                <p:cNvSpPr>
                  <a:spLocks/>
                </p:cNvSpPr>
                <p:nvPr/>
              </p:nvSpPr>
              <p:spPr bwMode="auto">
                <a:xfrm>
                  <a:off x="5016" y="1681"/>
                  <a:ext cx="58" cy="98"/>
                </a:xfrm>
                <a:custGeom>
                  <a:avLst/>
                  <a:gdLst>
                    <a:gd name="T0" fmla="*/ 0 w 118"/>
                    <a:gd name="T1" fmla="*/ 11 h 196"/>
                    <a:gd name="T2" fmla="*/ 0 w 118"/>
                    <a:gd name="T3" fmla="*/ 98 h 196"/>
                    <a:gd name="T4" fmla="*/ 58 w 118"/>
                    <a:gd name="T5" fmla="*/ 91 h 196"/>
                    <a:gd name="T6" fmla="*/ 58 w 118"/>
                    <a:gd name="T7" fmla="*/ 0 h 196"/>
                    <a:gd name="T8" fmla="*/ 0 w 118"/>
                    <a:gd name="T9" fmla="*/ 11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6">
                      <a:moveTo>
                        <a:pt x="0" y="21"/>
                      </a:moveTo>
                      <a:lnTo>
                        <a:pt x="0" y="196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0" name="Freeform 113"/>
                <p:cNvSpPr>
                  <a:spLocks/>
                </p:cNvSpPr>
                <p:nvPr/>
              </p:nvSpPr>
              <p:spPr bwMode="auto">
                <a:xfrm>
                  <a:off x="5093" y="1793"/>
                  <a:ext cx="64" cy="98"/>
                </a:xfrm>
                <a:custGeom>
                  <a:avLst/>
                  <a:gdLst>
                    <a:gd name="T0" fmla="*/ 0 w 129"/>
                    <a:gd name="T1" fmla="*/ 98 h 196"/>
                    <a:gd name="T2" fmla="*/ 64 w 129"/>
                    <a:gd name="T3" fmla="*/ 96 h 196"/>
                    <a:gd name="T4" fmla="*/ 64 w 129"/>
                    <a:gd name="T5" fmla="*/ 0 h 196"/>
                    <a:gd name="T6" fmla="*/ 0 w 129"/>
                    <a:gd name="T7" fmla="*/ 6 h 196"/>
                    <a:gd name="T8" fmla="*/ 0 w 129"/>
                    <a:gd name="T9" fmla="*/ 98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9" h="196">
                      <a:moveTo>
                        <a:pt x="0" y="196"/>
                      </a:moveTo>
                      <a:lnTo>
                        <a:pt x="129" y="192"/>
                      </a:lnTo>
                      <a:lnTo>
                        <a:pt x="129" y="0"/>
                      </a:lnTo>
                      <a:lnTo>
                        <a:pt x="0" y="12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1" name="Freeform 114"/>
                <p:cNvSpPr>
                  <a:spLocks/>
                </p:cNvSpPr>
                <p:nvPr/>
              </p:nvSpPr>
              <p:spPr bwMode="auto">
                <a:xfrm>
                  <a:off x="5016" y="1800"/>
                  <a:ext cx="58" cy="96"/>
                </a:xfrm>
                <a:custGeom>
                  <a:avLst/>
                  <a:gdLst>
                    <a:gd name="T0" fmla="*/ 0 w 118"/>
                    <a:gd name="T1" fmla="*/ 6 h 192"/>
                    <a:gd name="T2" fmla="*/ 0 w 118"/>
                    <a:gd name="T3" fmla="*/ 96 h 192"/>
                    <a:gd name="T4" fmla="*/ 58 w 118"/>
                    <a:gd name="T5" fmla="*/ 91 h 192"/>
                    <a:gd name="T6" fmla="*/ 58 w 118"/>
                    <a:gd name="T7" fmla="*/ 0 h 192"/>
                    <a:gd name="T8" fmla="*/ 0 w 118"/>
                    <a:gd name="T9" fmla="*/ 6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92">
                      <a:moveTo>
                        <a:pt x="0" y="12"/>
                      </a:moveTo>
                      <a:lnTo>
                        <a:pt x="0" y="192"/>
                      </a:lnTo>
                      <a:lnTo>
                        <a:pt x="118" y="182"/>
                      </a:lnTo>
                      <a:lnTo>
                        <a:pt x="11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2" name="Freeform 115"/>
                <p:cNvSpPr>
                  <a:spLocks/>
                </p:cNvSpPr>
                <p:nvPr/>
              </p:nvSpPr>
              <p:spPr bwMode="auto">
                <a:xfrm>
                  <a:off x="4942" y="1473"/>
                  <a:ext cx="55" cy="98"/>
                </a:xfrm>
                <a:custGeom>
                  <a:avLst/>
                  <a:gdLst>
                    <a:gd name="T0" fmla="*/ 55 w 111"/>
                    <a:gd name="T1" fmla="*/ 0 h 196"/>
                    <a:gd name="T2" fmla="*/ 0 w 111"/>
                    <a:gd name="T3" fmla="*/ 16 h 196"/>
                    <a:gd name="T4" fmla="*/ 0 w 111"/>
                    <a:gd name="T5" fmla="*/ 98 h 196"/>
                    <a:gd name="T6" fmla="*/ 55 w 111"/>
                    <a:gd name="T7" fmla="*/ 84 h 196"/>
                    <a:gd name="T8" fmla="*/ 55 w 111"/>
                    <a:gd name="T9" fmla="*/ 0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6">
                      <a:moveTo>
                        <a:pt x="111" y="0"/>
                      </a:moveTo>
                      <a:lnTo>
                        <a:pt x="0" y="31"/>
                      </a:lnTo>
                      <a:lnTo>
                        <a:pt x="0" y="196"/>
                      </a:lnTo>
                      <a:lnTo>
                        <a:pt x="111" y="168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3" name="Freeform 116"/>
                <p:cNvSpPr>
                  <a:spLocks/>
                </p:cNvSpPr>
                <p:nvPr/>
              </p:nvSpPr>
              <p:spPr bwMode="auto">
                <a:xfrm>
                  <a:off x="4942" y="1585"/>
                  <a:ext cx="55" cy="97"/>
                </a:xfrm>
                <a:custGeom>
                  <a:avLst/>
                  <a:gdLst>
                    <a:gd name="T0" fmla="*/ 55 w 111"/>
                    <a:gd name="T1" fmla="*/ 0 h 193"/>
                    <a:gd name="T2" fmla="*/ 0 w 111"/>
                    <a:gd name="T3" fmla="*/ 13 h 193"/>
                    <a:gd name="T4" fmla="*/ 0 w 111"/>
                    <a:gd name="T5" fmla="*/ 97 h 193"/>
                    <a:gd name="T6" fmla="*/ 55 w 111"/>
                    <a:gd name="T7" fmla="*/ 86 h 193"/>
                    <a:gd name="T8" fmla="*/ 55 w 111"/>
                    <a:gd name="T9" fmla="*/ 0 h 1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1" h="193">
                      <a:moveTo>
                        <a:pt x="111" y="0"/>
                      </a:moveTo>
                      <a:lnTo>
                        <a:pt x="0" y="26"/>
                      </a:lnTo>
                      <a:lnTo>
                        <a:pt x="0" y="193"/>
                      </a:lnTo>
                      <a:lnTo>
                        <a:pt x="111" y="172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4" name="Freeform 117"/>
                <p:cNvSpPr>
                  <a:spLocks/>
                </p:cNvSpPr>
                <p:nvPr/>
              </p:nvSpPr>
              <p:spPr bwMode="auto">
                <a:xfrm>
                  <a:off x="4517" y="1772"/>
                  <a:ext cx="39" cy="68"/>
                </a:xfrm>
                <a:custGeom>
                  <a:avLst/>
                  <a:gdLst>
                    <a:gd name="T0" fmla="*/ 0 w 77"/>
                    <a:gd name="T1" fmla="*/ 6 h 136"/>
                    <a:gd name="T2" fmla="*/ 0 w 77"/>
                    <a:gd name="T3" fmla="*/ 68 h 136"/>
                    <a:gd name="T4" fmla="*/ 39 w 77"/>
                    <a:gd name="T5" fmla="*/ 64 h 136"/>
                    <a:gd name="T6" fmla="*/ 39 w 77"/>
                    <a:gd name="T7" fmla="*/ 0 h 136"/>
                    <a:gd name="T8" fmla="*/ 0 w 77"/>
                    <a:gd name="T9" fmla="*/ 6 h 1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6">
                      <a:moveTo>
                        <a:pt x="0" y="12"/>
                      </a:moveTo>
                      <a:lnTo>
                        <a:pt x="0" y="136"/>
                      </a:lnTo>
                      <a:lnTo>
                        <a:pt x="77" y="127"/>
                      </a:lnTo>
                      <a:lnTo>
                        <a:pt x="77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5" name="Freeform 118"/>
                <p:cNvSpPr>
                  <a:spLocks/>
                </p:cNvSpPr>
                <p:nvPr/>
              </p:nvSpPr>
              <p:spPr bwMode="auto">
                <a:xfrm>
                  <a:off x="4570" y="1675"/>
                  <a:ext cx="39" cy="76"/>
                </a:xfrm>
                <a:custGeom>
                  <a:avLst/>
                  <a:gdLst>
                    <a:gd name="T0" fmla="*/ 0 w 77"/>
                    <a:gd name="T1" fmla="*/ 76 h 152"/>
                    <a:gd name="T2" fmla="*/ 39 w 77"/>
                    <a:gd name="T3" fmla="*/ 70 h 152"/>
                    <a:gd name="T4" fmla="*/ 39 w 77"/>
                    <a:gd name="T5" fmla="*/ 0 h 152"/>
                    <a:gd name="T6" fmla="*/ 0 w 77"/>
                    <a:gd name="T7" fmla="*/ 10 h 152"/>
                    <a:gd name="T8" fmla="*/ 0 w 77"/>
                    <a:gd name="T9" fmla="*/ 76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52">
                      <a:moveTo>
                        <a:pt x="0" y="152"/>
                      </a:moveTo>
                      <a:lnTo>
                        <a:pt x="77" y="139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6" name="Freeform 119"/>
                <p:cNvSpPr>
                  <a:spLocks/>
                </p:cNvSpPr>
                <p:nvPr/>
              </p:nvSpPr>
              <p:spPr bwMode="auto">
                <a:xfrm>
                  <a:off x="4517" y="1687"/>
                  <a:ext cx="39" cy="75"/>
                </a:xfrm>
                <a:custGeom>
                  <a:avLst/>
                  <a:gdLst>
                    <a:gd name="T0" fmla="*/ 0 w 77"/>
                    <a:gd name="T1" fmla="*/ 75 h 149"/>
                    <a:gd name="T2" fmla="*/ 39 w 77"/>
                    <a:gd name="T3" fmla="*/ 67 h 149"/>
                    <a:gd name="T4" fmla="*/ 39 w 77"/>
                    <a:gd name="T5" fmla="*/ 0 h 149"/>
                    <a:gd name="T6" fmla="*/ 0 w 77"/>
                    <a:gd name="T7" fmla="*/ 10 h 149"/>
                    <a:gd name="T8" fmla="*/ 0 w 77"/>
                    <a:gd name="T9" fmla="*/ 75 h 1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9">
                      <a:moveTo>
                        <a:pt x="0" y="149"/>
                      </a:moveTo>
                      <a:lnTo>
                        <a:pt x="77" y="134"/>
                      </a:ln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7" name="Freeform 120"/>
                <p:cNvSpPr>
                  <a:spLocks/>
                </p:cNvSpPr>
                <p:nvPr/>
              </p:nvSpPr>
              <p:spPr bwMode="auto">
                <a:xfrm>
                  <a:off x="4517" y="1854"/>
                  <a:ext cx="39" cy="66"/>
                </a:xfrm>
                <a:custGeom>
                  <a:avLst/>
                  <a:gdLst>
                    <a:gd name="T0" fmla="*/ 0 w 77"/>
                    <a:gd name="T1" fmla="*/ 5 h 131"/>
                    <a:gd name="T2" fmla="*/ 0 w 77"/>
                    <a:gd name="T3" fmla="*/ 66 h 131"/>
                    <a:gd name="T4" fmla="*/ 39 w 77"/>
                    <a:gd name="T5" fmla="*/ 63 h 131"/>
                    <a:gd name="T6" fmla="*/ 39 w 77"/>
                    <a:gd name="T7" fmla="*/ 0 h 131"/>
                    <a:gd name="T8" fmla="*/ 0 w 77"/>
                    <a:gd name="T9" fmla="*/ 5 h 1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1">
                      <a:moveTo>
                        <a:pt x="0" y="9"/>
                      </a:moveTo>
                      <a:lnTo>
                        <a:pt x="0" y="131"/>
                      </a:lnTo>
                      <a:lnTo>
                        <a:pt x="77" y="125"/>
                      </a:lnTo>
                      <a:lnTo>
                        <a:pt x="77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8" name="Freeform 121"/>
                <p:cNvSpPr>
                  <a:spLocks/>
                </p:cNvSpPr>
                <p:nvPr/>
              </p:nvSpPr>
              <p:spPr bwMode="auto">
                <a:xfrm>
                  <a:off x="4570" y="1763"/>
                  <a:ext cx="39" cy="71"/>
                </a:xfrm>
                <a:custGeom>
                  <a:avLst/>
                  <a:gdLst>
                    <a:gd name="T0" fmla="*/ 0 w 77"/>
                    <a:gd name="T1" fmla="*/ 71 h 141"/>
                    <a:gd name="T2" fmla="*/ 39 w 77"/>
                    <a:gd name="T3" fmla="*/ 66 h 141"/>
                    <a:gd name="T4" fmla="*/ 39 w 77"/>
                    <a:gd name="T5" fmla="*/ 0 h 141"/>
                    <a:gd name="T6" fmla="*/ 0 w 77"/>
                    <a:gd name="T7" fmla="*/ 6 h 141"/>
                    <a:gd name="T8" fmla="*/ 0 w 77"/>
                    <a:gd name="T9" fmla="*/ 71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0" y="141"/>
                      </a:moveTo>
                      <a:lnTo>
                        <a:pt x="77" y="132"/>
                      </a:lnTo>
                      <a:lnTo>
                        <a:pt x="77" y="0"/>
                      </a:lnTo>
                      <a:lnTo>
                        <a:pt x="0" y="12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49" name="Freeform 122"/>
                <p:cNvSpPr>
                  <a:spLocks/>
                </p:cNvSpPr>
                <p:nvPr/>
              </p:nvSpPr>
              <p:spPr bwMode="auto">
                <a:xfrm>
                  <a:off x="4465" y="1781"/>
                  <a:ext cx="39" cy="65"/>
                </a:xfrm>
                <a:custGeom>
                  <a:avLst/>
                  <a:gdLst>
                    <a:gd name="T0" fmla="*/ 39 w 77"/>
                    <a:gd name="T1" fmla="*/ 0 h 130"/>
                    <a:gd name="T2" fmla="*/ 0 w 77"/>
                    <a:gd name="T3" fmla="*/ 7 h 130"/>
                    <a:gd name="T4" fmla="*/ 0 w 77"/>
                    <a:gd name="T5" fmla="*/ 65 h 130"/>
                    <a:gd name="T6" fmla="*/ 39 w 77"/>
                    <a:gd name="T7" fmla="*/ 61 h 130"/>
                    <a:gd name="T8" fmla="*/ 39 w 77"/>
                    <a:gd name="T9" fmla="*/ 0 h 1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0">
                      <a:moveTo>
                        <a:pt x="77" y="0"/>
                      </a:moveTo>
                      <a:lnTo>
                        <a:pt x="0" y="13"/>
                      </a:lnTo>
                      <a:lnTo>
                        <a:pt x="0" y="130"/>
                      </a:lnTo>
                      <a:lnTo>
                        <a:pt x="77" y="12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0" name="Freeform 123"/>
                <p:cNvSpPr>
                  <a:spLocks/>
                </p:cNvSpPr>
                <p:nvPr/>
              </p:nvSpPr>
              <p:spPr bwMode="auto">
                <a:xfrm>
                  <a:off x="4517" y="1605"/>
                  <a:ext cx="39" cy="70"/>
                </a:xfrm>
                <a:custGeom>
                  <a:avLst/>
                  <a:gdLst>
                    <a:gd name="T0" fmla="*/ 39 w 77"/>
                    <a:gd name="T1" fmla="*/ 60 h 139"/>
                    <a:gd name="T2" fmla="*/ 39 w 77"/>
                    <a:gd name="T3" fmla="*/ 0 h 139"/>
                    <a:gd name="T4" fmla="*/ 0 w 77"/>
                    <a:gd name="T5" fmla="*/ 10 h 139"/>
                    <a:gd name="T6" fmla="*/ 0 w 77"/>
                    <a:gd name="T7" fmla="*/ 70 h 139"/>
                    <a:gd name="T8" fmla="*/ 39 w 77"/>
                    <a:gd name="T9" fmla="*/ 60 h 1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9">
                      <a:moveTo>
                        <a:pt x="77" y="120"/>
                      </a:moveTo>
                      <a:lnTo>
                        <a:pt x="77" y="0"/>
                      </a:lnTo>
                      <a:lnTo>
                        <a:pt x="0" y="19"/>
                      </a:lnTo>
                      <a:lnTo>
                        <a:pt x="0" y="139"/>
                      </a:lnTo>
                      <a:lnTo>
                        <a:pt x="77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1" name="Freeform 124"/>
                <p:cNvSpPr>
                  <a:spLocks/>
                </p:cNvSpPr>
                <p:nvPr/>
              </p:nvSpPr>
              <p:spPr bwMode="auto">
                <a:xfrm>
                  <a:off x="4465" y="1618"/>
                  <a:ext cx="39" cy="70"/>
                </a:xfrm>
                <a:custGeom>
                  <a:avLst/>
                  <a:gdLst>
                    <a:gd name="T0" fmla="*/ 39 w 77"/>
                    <a:gd name="T1" fmla="*/ 0 h 141"/>
                    <a:gd name="T2" fmla="*/ 0 w 77"/>
                    <a:gd name="T3" fmla="*/ 10 h 141"/>
                    <a:gd name="T4" fmla="*/ 0 w 77"/>
                    <a:gd name="T5" fmla="*/ 70 h 141"/>
                    <a:gd name="T6" fmla="*/ 39 w 77"/>
                    <a:gd name="T7" fmla="*/ 60 h 141"/>
                    <a:gd name="T8" fmla="*/ 39 w 77"/>
                    <a:gd name="T9" fmla="*/ 0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1">
                      <a:moveTo>
                        <a:pt x="77" y="0"/>
                      </a:moveTo>
                      <a:lnTo>
                        <a:pt x="0" y="21"/>
                      </a:lnTo>
                      <a:lnTo>
                        <a:pt x="0" y="141"/>
                      </a:lnTo>
                      <a:lnTo>
                        <a:pt x="77" y="12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2" name="Freeform 125"/>
                <p:cNvSpPr>
                  <a:spLocks/>
                </p:cNvSpPr>
                <p:nvPr/>
              </p:nvSpPr>
              <p:spPr bwMode="auto">
                <a:xfrm>
                  <a:off x="4465" y="1699"/>
                  <a:ext cx="39" cy="72"/>
                </a:xfrm>
                <a:custGeom>
                  <a:avLst/>
                  <a:gdLst>
                    <a:gd name="T0" fmla="*/ 39 w 77"/>
                    <a:gd name="T1" fmla="*/ 0 h 145"/>
                    <a:gd name="T2" fmla="*/ 0 w 77"/>
                    <a:gd name="T3" fmla="*/ 9 h 145"/>
                    <a:gd name="T4" fmla="*/ 0 w 77"/>
                    <a:gd name="T5" fmla="*/ 72 h 145"/>
                    <a:gd name="T6" fmla="*/ 39 w 77"/>
                    <a:gd name="T7" fmla="*/ 65 h 145"/>
                    <a:gd name="T8" fmla="*/ 39 w 77"/>
                    <a:gd name="T9" fmla="*/ 0 h 1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45">
                      <a:moveTo>
                        <a:pt x="77" y="0"/>
                      </a:moveTo>
                      <a:lnTo>
                        <a:pt x="0" y="19"/>
                      </a:lnTo>
                      <a:lnTo>
                        <a:pt x="0" y="145"/>
                      </a:lnTo>
                      <a:lnTo>
                        <a:pt x="77" y="131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3" name="Freeform 126"/>
                <p:cNvSpPr>
                  <a:spLocks/>
                </p:cNvSpPr>
                <p:nvPr/>
              </p:nvSpPr>
              <p:spPr bwMode="auto">
                <a:xfrm>
                  <a:off x="4570" y="1849"/>
                  <a:ext cx="39" cy="68"/>
                </a:xfrm>
                <a:custGeom>
                  <a:avLst/>
                  <a:gdLst>
                    <a:gd name="T0" fmla="*/ 0 w 77"/>
                    <a:gd name="T1" fmla="*/ 4 h 135"/>
                    <a:gd name="T2" fmla="*/ 0 w 77"/>
                    <a:gd name="T3" fmla="*/ 68 h 135"/>
                    <a:gd name="T4" fmla="*/ 39 w 77"/>
                    <a:gd name="T5" fmla="*/ 65 h 135"/>
                    <a:gd name="T6" fmla="*/ 39 w 77"/>
                    <a:gd name="T7" fmla="*/ 0 h 135"/>
                    <a:gd name="T8" fmla="*/ 0 w 77"/>
                    <a:gd name="T9" fmla="*/ 4 h 1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35">
                      <a:moveTo>
                        <a:pt x="0" y="8"/>
                      </a:moveTo>
                      <a:lnTo>
                        <a:pt x="0" y="135"/>
                      </a:lnTo>
                      <a:lnTo>
                        <a:pt x="77" y="130"/>
                      </a:lnTo>
                      <a:lnTo>
                        <a:pt x="77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4" name="Freeform 127"/>
                <p:cNvSpPr>
                  <a:spLocks/>
                </p:cNvSpPr>
                <p:nvPr/>
              </p:nvSpPr>
              <p:spPr bwMode="auto">
                <a:xfrm>
                  <a:off x="4465" y="1859"/>
                  <a:ext cx="39" cy="64"/>
                </a:xfrm>
                <a:custGeom>
                  <a:avLst/>
                  <a:gdLst>
                    <a:gd name="T0" fmla="*/ 0 w 77"/>
                    <a:gd name="T1" fmla="*/ 64 h 127"/>
                    <a:gd name="T2" fmla="*/ 39 w 77"/>
                    <a:gd name="T3" fmla="*/ 61 h 127"/>
                    <a:gd name="T4" fmla="*/ 39 w 77"/>
                    <a:gd name="T5" fmla="*/ 0 h 127"/>
                    <a:gd name="T6" fmla="*/ 0 w 77"/>
                    <a:gd name="T7" fmla="*/ 4 h 127"/>
                    <a:gd name="T8" fmla="*/ 0 w 77"/>
                    <a:gd name="T9" fmla="*/ 64 h 1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7" h="127">
                      <a:moveTo>
                        <a:pt x="0" y="127"/>
                      </a:moveTo>
                      <a:lnTo>
                        <a:pt x="77" y="122"/>
                      </a:lnTo>
                      <a:lnTo>
                        <a:pt x="77" y="0"/>
                      </a:lnTo>
                      <a:lnTo>
                        <a:pt x="0" y="8"/>
                      </a:lnTo>
                      <a:lnTo>
                        <a:pt x="0" y="1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5" name="Freeform 128"/>
                <p:cNvSpPr>
                  <a:spLocks/>
                </p:cNvSpPr>
                <p:nvPr/>
              </p:nvSpPr>
              <p:spPr bwMode="auto">
                <a:xfrm>
                  <a:off x="4415" y="1941"/>
                  <a:ext cx="923" cy="27"/>
                </a:xfrm>
                <a:custGeom>
                  <a:avLst/>
                  <a:gdLst>
                    <a:gd name="T0" fmla="*/ 923 w 1845"/>
                    <a:gd name="T1" fmla="*/ 27 h 55"/>
                    <a:gd name="T2" fmla="*/ 923 w 1845"/>
                    <a:gd name="T3" fmla="*/ 0 h 55"/>
                    <a:gd name="T4" fmla="*/ 11 w 1845"/>
                    <a:gd name="T5" fmla="*/ 0 h 55"/>
                    <a:gd name="T6" fmla="*/ 0 w 1845"/>
                    <a:gd name="T7" fmla="*/ 27 h 55"/>
                    <a:gd name="T8" fmla="*/ 923 w 1845"/>
                    <a:gd name="T9" fmla="*/ 27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5">
                      <a:moveTo>
                        <a:pt x="1845" y="55"/>
                      </a:moveTo>
                      <a:lnTo>
                        <a:pt x="1845" y="0"/>
                      </a:lnTo>
                      <a:lnTo>
                        <a:pt x="22" y="0"/>
                      </a:lnTo>
                      <a:lnTo>
                        <a:pt x="0" y="55"/>
                      </a:lnTo>
                      <a:lnTo>
                        <a:pt x="1845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6" name="Freeform 130+"/>
                <p:cNvSpPr>
                  <a:spLocks/>
                </p:cNvSpPr>
                <p:nvPr/>
              </p:nvSpPr>
              <p:spPr bwMode="auto">
                <a:xfrm>
                  <a:off x="4703" y="1328"/>
                  <a:ext cx="154" cy="505"/>
                </a:xfrm>
                <a:custGeom>
                  <a:avLst/>
                  <a:gdLst>
                    <a:gd name="T0" fmla="*/ 154 w 306"/>
                    <a:gd name="T1" fmla="*/ 0 h 1011"/>
                    <a:gd name="T2" fmla="*/ 0 w 306"/>
                    <a:gd name="T3" fmla="*/ 59 h 1011"/>
                    <a:gd name="T4" fmla="*/ 0 w 306"/>
                    <a:gd name="T5" fmla="*/ 235 h 1011"/>
                    <a:gd name="T6" fmla="*/ 24 w 306"/>
                    <a:gd name="T7" fmla="*/ 258 h 1011"/>
                    <a:gd name="T8" fmla="*/ 24 w 306"/>
                    <a:gd name="T9" fmla="*/ 505 h 1011"/>
                    <a:gd name="T10" fmla="*/ 154 w 306"/>
                    <a:gd name="T11" fmla="*/ 491 h 1011"/>
                    <a:gd name="T12" fmla="*/ 154 w 306"/>
                    <a:gd name="T13" fmla="*/ 0 h 10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06" h="1011">
                      <a:moveTo>
                        <a:pt x="306" y="0"/>
                      </a:moveTo>
                      <a:lnTo>
                        <a:pt x="0" y="119"/>
                      </a:lnTo>
                      <a:lnTo>
                        <a:pt x="0" y="471"/>
                      </a:lnTo>
                      <a:lnTo>
                        <a:pt x="47" y="517"/>
                      </a:lnTo>
                      <a:lnTo>
                        <a:pt x="47" y="1011"/>
                      </a:lnTo>
                      <a:lnTo>
                        <a:pt x="306" y="982"/>
                      </a:lnTo>
                      <a:lnTo>
                        <a:pt x="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7" name="Freeform 131"/>
                <p:cNvSpPr>
                  <a:spLocks/>
                </p:cNvSpPr>
                <p:nvPr/>
              </p:nvSpPr>
              <p:spPr bwMode="auto">
                <a:xfrm>
                  <a:off x="4703" y="1563"/>
                  <a:ext cx="24" cy="273"/>
                </a:xfrm>
                <a:custGeom>
                  <a:avLst/>
                  <a:gdLst>
                    <a:gd name="T0" fmla="*/ 0 w 47"/>
                    <a:gd name="T1" fmla="*/ 0 h 546"/>
                    <a:gd name="T2" fmla="*/ 0 w 47"/>
                    <a:gd name="T3" fmla="*/ 273 h 546"/>
                    <a:gd name="T4" fmla="*/ 24 w 47"/>
                    <a:gd name="T5" fmla="*/ 270 h 546"/>
                    <a:gd name="T6" fmla="*/ 24 w 47"/>
                    <a:gd name="T7" fmla="*/ 23 h 546"/>
                    <a:gd name="T8" fmla="*/ 0 w 47"/>
                    <a:gd name="T9" fmla="*/ 0 h 5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7" h="546">
                      <a:moveTo>
                        <a:pt x="0" y="0"/>
                      </a:moveTo>
                      <a:lnTo>
                        <a:pt x="0" y="546"/>
                      </a:lnTo>
                      <a:lnTo>
                        <a:pt x="47" y="540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8" name="Freeform 132"/>
                <p:cNvSpPr>
                  <a:spLocks/>
                </p:cNvSpPr>
                <p:nvPr/>
              </p:nvSpPr>
              <p:spPr bwMode="auto">
                <a:xfrm>
                  <a:off x="4720" y="1866"/>
                  <a:ext cx="53" cy="85"/>
                </a:xfrm>
                <a:custGeom>
                  <a:avLst/>
                  <a:gdLst>
                    <a:gd name="T0" fmla="*/ 0 w 107"/>
                    <a:gd name="T1" fmla="*/ 4 h 170"/>
                    <a:gd name="T2" fmla="*/ 0 w 107"/>
                    <a:gd name="T3" fmla="*/ 85 h 170"/>
                    <a:gd name="T4" fmla="*/ 53 w 107"/>
                    <a:gd name="T5" fmla="*/ 82 h 170"/>
                    <a:gd name="T6" fmla="*/ 53 w 107"/>
                    <a:gd name="T7" fmla="*/ 0 h 170"/>
                    <a:gd name="T8" fmla="*/ 0 w 107"/>
                    <a:gd name="T9" fmla="*/ 4 h 1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7" h="170">
                      <a:moveTo>
                        <a:pt x="0" y="7"/>
                      </a:moveTo>
                      <a:lnTo>
                        <a:pt x="0" y="170"/>
                      </a:lnTo>
                      <a:lnTo>
                        <a:pt x="107" y="163"/>
                      </a:lnTo>
                      <a:lnTo>
                        <a:pt x="107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59" name="Freeform 133"/>
                <p:cNvSpPr>
                  <a:spLocks/>
                </p:cNvSpPr>
                <p:nvPr/>
              </p:nvSpPr>
              <p:spPr bwMode="auto">
                <a:xfrm>
                  <a:off x="4789" y="1860"/>
                  <a:ext cx="50" cy="88"/>
                </a:xfrm>
                <a:custGeom>
                  <a:avLst/>
                  <a:gdLst>
                    <a:gd name="T0" fmla="*/ 0 w 101"/>
                    <a:gd name="T1" fmla="*/ 4 h 176"/>
                    <a:gd name="T2" fmla="*/ 0 w 101"/>
                    <a:gd name="T3" fmla="*/ 88 h 176"/>
                    <a:gd name="T4" fmla="*/ 50 w 101"/>
                    <a:gd name="T5" fmla="*/ 85 h 176"/>
                    <a:gd name="T6" fmla="*/ 50 w 101"/>
                    <a:gd name="T7" fmla="*/ 0 h 176"/>
                    <a:gd name="T8" fmla="*/ 0 w 101"/>
                    <a:gd name="T9" fmla="*/ 4 h 1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1" h="176">
                      <a:moveTo>
                        <a:pt x="0" y="7"/>
                      </a:moveTo>
                      <a:lnTo>
                        <a:pt x="0" y="176"/>
                      </a:lnTo>
                      <a:lnTo>
                        <a:pt x="101" y="169"/>
                      </a:lnTo>
                      <a:lnTo>
                        <a:pt x="101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0" name="Freeform 134"/>
                <p:cNvSpPr>
                  <a:spLocks/>
                </p:cNvSpPr>
                <p:nvPr/>
              </p:nvSpPr>
              <p:spPr bwMode="auto">
                <a:xfrm>
                  <a:off x="4726" y="1390"/>
                  <a:ext cx="37" cy="79"/>
                </a:xfrm>
                <a:custGeom>
                  <a:avLst/>
                  <a:gdLst>
                    <a:gd name="T0" fmla="*/ 0 w 73"/>
                    <a:gd name="T1" fmla="*/ 13 h 158"/>
                    <a:gd name="T2" fmla="*/ 0 w 73"/>
                    <a:gd name="T3" fmla="*/ 79 h 158"/>
                    <a:gd name="T4" fmla="*/ 37 w 73"/>
                    <a:gd name="T5" fmla="*/ 68 h 158"/>
                    <a:gd name="T6" fmla="*/ 37 w 73"/>
                    <a:gd name="T7" fmla="*/ 0 h 158"/>
                    <a:gd name="T8" fmla="*/ 0 w 73"/>
                    <a:gd name="T9" fmla="*/ 13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8">
                      <a:moveTo>
                        <a:pt x="0" y="26"/>
                      </a:moveTo>
                      <a:lnTo>
                        <a:pt x="0" y="158"/>
                      </a:lnTo>
                      <a:lnTo>
                        <a:pt x="73" y="136"/>
                      </a:lnTo>
                      <a:lnTo>
                        <a:pt x="7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1" name="Freeform 135"/>
                <p:cNvSpPr>
                  <a:spLocks/>
                </p:cNvSpPr>
                <p:nvPr/>
              </p:nvSpPr>
              <p:spPr bwMode="auto">
                <a:xfrm>
                  <a:off x="4781" y="1366"/>
                  <a:ext cx="46" cy="87"/>
                </a:xfrm>
                <a:custGeom>
                  <a:avLst/>
                  <a:gdLst>
                    <a:gd name="T0" fmla="*/ 46 w 91"/>
                    <a:gd name="T1" fmla="*/ 73 h 173"/>
                    <a:gd name="T2" fmla="*/ 46 w 91"/>
                    <a:gd name="T3" fmla="*/ 0 h 173"/>
                    <a:gd name="T4" fmla="*/ 0 w 91"/>
                    <a:gd name="T5" fmla="*/ 17 h 173"/>
                    <a:gd name="T6" fmla="*/ 0 w 91"/>
                    <a:gd name="T7" fmla="*/ 87 h 173"/>
                    <a:gd name="T8" fmla="*/ 46 w 91"/>
                    <a:gd name="T9" fmla="*/ 73 h 1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1" h="173">
                      <a:moveTo>
                        <a:pt x="91" y="145"/>
                      </a:moveTo>
                      <a:lnTo>
                        <a:pt x="91" y="0"/>
                      </a:lnTo>
                      <a:lnTo>
                        <a:pt x="0" y="33"/>
                      </a:lnTo>
                      <a:lnTo>
                        <a:pt x="0" y="173"/>
                      </a:lnTo>
                      <a:lnTo>
                        <a:pt x="91" y="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2" name="Freeform 136"/>
                <p:cNvSpPr>
                  <a:spLocks/>
                </p:cNvSpPr>
                <p:nvPr/>
              </p:nvSpPr>
              <p:spPr bwMode="auto">
                <a:xfrm>
                  <a:off x="4781" y="1456"/>
                  <a:ext cx="42" cy="83"/>
                </a:xfrm>
                <a:custGeom>
                  <a:avLst/>
                  <a:gdLst>
                    <a:gd name="T0" fmla="*/ 41 w 85"/>
                    <a:gd name="T1" fmla="*/ 72 h 166"/>
                    <a:gd name="T2" fmla="*/ 42 w 85"/>
                    <a:gd name="T3" fmla="*/ 0 h 166"/>
                    <a:gd name="T4" fmla="*/ 0 w 85"/>
                    <a:gd name="T5" fmla="*/ 15 h 166"/>
                    <a:gd name="T6" fmla="*/ 0 w 85"/>
                    <a:gd name="T7" fmla="*/ 83 h 166"/>
                    <a:gd name="T8" fmla="*/ 41 w 85"/>
                    <a:gd name="T9" fmla="*/ 72 h 1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6">
                      <a:moveTo>
                        <a:pt x="83" y="144"/>
                      </a:moveTo>
                      <a:lnTo>
                        <a:pt x="85" y="0"/>
                      </a:lnTo>
                      <a:lnTo>
                        <a:pt x="0" y="30"/>
                      </a:lnTo>
                      <a:lnTo>
                        <a:pt x="0" y="166"/>
                      </a:lnTo>
                      <a:lnTo>
                        <a:pt x="83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3" name="Freeform 137"/>
                <p:cNvSpPr>
                  <a:spLocks/>
                </p:cNvSpPr>
                <p:nvPr/>
              </p:nvSpPr>
              <p:spPr bwMode="auto">
                <a:xfrm>
                  <a:off x="4726" y="1478"/>
                  <a:ext cx="37" cy="76"/>
                </a:xfrm>
                <a:custGeom>
                  <a:avLst/>
                  <a:gdLst>
                    <a:gd name="T0" fmla="*/ 0 w 73"/>
                    <a:gd name="T1" fmla="*/ 12 h 153"/>
                    <a:gd name="T2" fmla="*/ 0 w 73"/>
                    <a:gd name="T3" fmla="*/ 76 h 153"/>
                    <a:gd name="T4" fmla="*/ 37 w 73"/>
                    <a:gd name="T5" fmla="*/ 67 h 153"/>
                    <a:gd name="T6" fmla="*/ 37 w 73"/>
                    <a:gd name="T7" fmla="*/ 0 h 153"/>
                    <a:gd name="T8" fmla="*/ 0 w 73"/>
                    <a:gd name="T9" fmla="*/ 12 h 15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3">
                      <a:moveTo>
                        <a:pt x="0" y="25"/>
                      </a:moveTo>
                      <a:lnTo>
                        <a:pt x="0" y="153"/>
                      </a:lnTo>
                      <a:lnTo>
                        <a:pt x="73" y="134"/>
                      </a:lnTo>
                      <a:lnTo>
                        <a:pt x="73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4" name="Freeform 138"/>
                <p:cNvSpPr>
                  <a:spLocks/>
                </p:cNvSpPr>
                <p:nvPr/>
              </p:nvSpPr>
              <p:spPr bwMode="auto">
                <a:xfrm>
                  <a:off x="4726" y="1567"/>
                  <a:ext cx="37" cy="79"/>
                </a:xfrm>
                <a:custGeom>
                  <a:avLst/>
                  <a:gdLst>
                    <a:gd name="T0" fmla="*/ 0 w 73"/>
                    <a:gd name="T1" fmla="*/ 10 h 157"/>
                    <a:gd name="T2" fmla="*/ 0 w 73"/>
                    <a:gd name="T3" fmla="*/ 79 h 157"/>
                    <a:gd name="T4" fmla="*/ 37 w 73"/>
                    <a:gd name="T5" fmla="*/ 71 h 157"/>
                    <a:gd name="T6" fmla="*/ 37 w 73"/>
                    <a:gd name="T7" fmla="*/ 0 h 157"/>
                    <a:gd name="T8" fmla="*/ 0 w 73"/>
                    <a:gd name="T9" fmla="*/ 10 h 1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7">
                      <a:moveTo>
                        <a:pt x="0" y="20"/>
                      </a:moveTo>
                      <a:lnTo>
                        <a:pt x="0" y="157"/>
                      </a:lnTo>
                      <a:lnTo>
                        <a:pt x="73" y="141"/>
                      </a:lnTo>
                      <a:lnTo>
                        <a:pt x="73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5" name="Freeform 139"/>
                <p:cNvSpPr>
                  <a:spLocks/>
                </p:cNvSpPr>
                <p:nvPr/>
              </p:nvSpPr>
              <p:spPr bwMode="auto">
                <a:xfrm>
                  <a:off x="4781" y="1550"/>
                  <a:ext cx="42" cy="84"/>
                </a:xfrm>
                <a:custGeom>
                  <a:avLst/>
                  <a:gdLst>
                    <a:gd name="T0" fmla="*/ 41 w 85"/>
                    <a:gd name="T1" fmla="*/ 75 h 167"/>
                    <a:gd name="T2" fmla="*/ 42 w 85"/>
                    <a:gd name="T3" fmla="*/ 0 h 167"/>
                    <a:gd name="T4" fmla="*/ 0 w 85"/>
                    <a:gd name="T5" fmla="*/ 12 h 167"/>
                    <a:gd name="T6" fmla="*/ 0 w 85"/>
                    <a:gd name="T7" fmla="*/ 84 h 167"/>
                    <a:gd name="T8" fmla="*/ 41 w 85"/>
                    <a:gd name="T9" fmla="*/ 75 h 1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67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23"/>
                      </a:lnTo>
                      <a:lnTo>
                        <a:pt x="0" y="167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6" name="Freeform 140"/>
                <p:cNvSpPr>
                  <a:spLocks/>
                </p:cNvSpPr>
                <p:nvPr/>
              </p:nvSpPr>
              <p:spPr bwMode="auto">
                <a:xfrm>
                  <a:off x="4726" y="1659"/>
                  <a:ext cx="37" cy="63"/>
                </a:xfrm>
                <a:custGeom>
                  <a:avLst/>
                  <a:gdLst>
                    <a:gd name="T0" fmla="*/ 0 w 73"/>
                    <a:gd name="T1" fmla="*/ 8 h 126"/>
                    <a:gd name="T2" fmla="*/ 0 w 73"/>
                    <a:gd name="T3" fmla="*/ 63 h 126"/>
                    <a:gd name="T4" fmla="*/ 37 w 73"/>
                    <a:gd name="T5" fmla="*/ 57 h 126"/>
                    <a:gd name="T6" fmla="*/ 37 w 73"/>
                    <a:gd name="T7" fmla="*/ 0 h 126"/>
                    <a:gd name="T8" fmla="*/ 0 w 73"/>
                    <a:gd name="T9" fmla="*/ 8 h 1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26">
                      <a:moveTo>
                        <a:pt x="0" y="16"/>
                      </a:moveTo>
                      <a:lnTo>
                        <a:pt x="0" y="126"/>
                      </a:lnTo>
                      <a:lnTo>
                        <a:pt x="73" y="114"/>
                      </a:lnTo>
                      <a:lnTo>
                        <a:pt x="73" y="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7" name="Freeform 141"/>
                <p:cNvSpPr>
                  <a:spLocks/>
                </p:cNvSpPr>
                <p:nvPr/>
              </p:nvSpPr>
              <p:spPr bwMode="auto">
                <a:xfrm>
                  <a:off x="4781" y="1646"/>
                  <a:ext cx="42" cy="67"/>
                </a:xfrm>
                <a:custGeom>
                  <a:avLst/>
                  <a:gdLst>
                    <a:gd name="T0" fmla="*/ 41 w 85"/>
                    <a:gd name="T1" fmla="*/ 61 h 133"/>
                    <a:gd name="T2" fmla="*/ 42 w 85"/>
                    <a:gd name="T3" fmla="*/ 0 h 133"/>
                    <a:gd name="T4" fmla="*/ 0 w 85"/>
                    <a:gd name="T5" fmla="*/ 9 h 133"/>
                    <a:gd name="T6" fmla="*/ 0 w 85"/>
                    <a:gd name="T7" fmla="*/ 67 h 133"/>
                    <a:gd name="T8" fmla="*/ 41 w 85"/>
                    <a:gd name="T9" fmla="*/ 61 h 1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33">
                      <a:moveTo>
                        <a:pt x="83" y="121"/>
                      </a:moveTo>
                      <a:lnTo>
                        <a:pt x="85" y="0"/>
                      </a:lnTo>
                      <a:lnTo>
                        <a:pt x="0" y="17"/>
                      </a:lnTo>
                      <a:lnTo>
                        <a:pt x="0" y="133"/>
                      </a:lnTo>
                      <a:lnTo>
                        <a:pt x="83" y="1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8" name="Freeform 142"/>
                <p:cNvSpPr>
                  <a:spLocks/>
                </p:cNvSpPr>
                <p:nvPr/>
              </p:nvSpPr>
              <p:spPr bwMode="auto">
                <a:xfrm>
                  <a:off x="4726" y="1737"/>
                  <a:ext cx="37" cy="76"/>
                </a:xfrm>
                <a:custGeom>
                  <a:avLst/>
                  <a:gdLst>
                    <a:gd name="T0" fmla="*/ 0 w 73"/>
                    <a:gd name="T1" fmla="*/ 5 h 152"/>
                    <a:gd name="T2" fmla="*/ 0 w 73"/>
                    <a:gd name="T3" fmla="*/ 76 h 152"/>
                    <a:gd name="T4" fmla="*/ 37 w 73"/>
                    <a:gd name="T5" fmla="*/ 72 h 152"/>
                    <a:gd name="T6" fmla="*/ 37 w 73"/>
                    <a:gd name="T7" fmla="*/ 0 h 152"/>
                    <a:gd name="T8" fmla="*/ 0 w 73"/>
                    <a:gd name="T9" fmla="*/ 5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152">
                      <a:moveTo>
                        <a:pt x="0" y="10"/>
                      </a:moveTo>
                      <a:lnTo>
                        <a:pt x="0" y="152"/>
                      </a:lnTo>
                      <a:lnTo>
                        <a:pt x="73" y="144"/>
                      </a:lnTo>
                      <a:lnTo>
                        <a:pt x="73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869" name="Freeform 143"/>
                <p:cNvSpPr>
                  <a:spLocks/>
                </p:cNvSpPr>
                <p:nvPr/>
              </p:nvSpPr>
              <p:spPr bwMode="auto">
                <a:xfrm>
                  <a:off x="4781" y="1729"/>
                  <a:ext cx="42" cy="79"/>
                </a:xfrm>
                <a:custGeom>
                  <a:avLst/>
                  <a:gdLst>
                    <a:gd name="T0" fmla="*/ 41 w 85"/>
                    <a:gd name="T1" fmla="*/ 75 h 158"/>
                    <a:gd name="T2" fmla="*/ 42 w 85"/>
                    <a:gd name="T3" fmla="*/ 0 h 158"/>
                    <a:gd name="T4" fmla="*/ 0 w 85"/>
                    <a:gd name="T5" fmla="*/ 7 h 158"/>
                    <a:gd name="T6" fmla="*/ 0 w 85"/>
                    <a:gd name="T7" fmla="*/ 79 h 158"/>
                    <a:gd name="T8" fmla="*/ 41 w 85"/>
                    <a:gd name="T9" fmla="*/ 75 h 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8">
                      <a:moveTo>
                        <a:pt x="83" y="149"/>
                      </a:moveTo>
                      <a:lnTo>
                        <a:pt x="85" y="0"/>
                      </a:lnTo>
                      <a:lnTo>
                        <a:pt x="0" y="13"/>
                      </a:lnTo>
                      <a:lnTo>
                        <a:pt x="0" y="158"/>
                      </a:lnTo>
                      <a:lnTo>
                        <a:pt x="83" y="1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sp>
          <p:nvSpPr>
            <p:cNvPr id="875" name="Подпись диаграммы"/>
            <p:cNvSpPr txBox="1">
              <a:spLocks noChangeArrowheads="1"/>
            </p:cNvSpPr>
            <p:nvPr/>
          </p:nvSpPr>
          <p:spPr bwMode="auto">
            <a:xfrm>
              <a:off x="8586788" y="1171940"/>
              <a:ext cx="3960000" cy="480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ts val="1000"/>
                </a:lnSpc>
              </a:pPr>
              <a:r>
                <a:rPr lang="ru-RU" altLang="ru-RU" sz="1200" dirty="0">
                  <a:solidFill>
                    <a:srgbClr val="00385E"/>
                  </a:solidFill>
                </a:rPr>
                <a:t>Прогноз </a:t>
              </a:r>
              <a:r>
                <a:rPr lang="ru-RU" altLang="ru-RU" sz="1200" dirty="0" smtClean="0">
                  <a:solidFill>
                    <a:srgbClr val="00385E"/>
                  </a:solidFill>
                </a:rPr>
                <a:t>численности населения  в поселениях, </a:t>
              </a:r>
              <a:r>
                <a:rPr lang="ru-RU" altLang="ru-RU" sz="1200" dirty="0">
                  <a:solidFill>
                    <a:srgbClr val="00385E"/>
                  </a:solidFill>
                </a:rPr>
                <a:t>прилегающих </a:t>
              </a:r>
              <a:r>
                <a:rPr lang="ru-RU" altLang="ru-RU" sz="1200" dirty="0" smtClean="0">
                  <a:solidFill>
                    <a:srgbClr val="00385E"/>
                  </a:solidFill>
                </a:rPr>
                <a:t>к </a:t>
              </a:r>
              <a:r>
                <a:rPr lang="ru-RU" altLang="ru-RU" sz="1200" dirty="0">
                  <a:solidFill>
                    <a:srgbClr val="00385E"/>
                  </a:solidFill>
                </a:rPr>
                <a:t>ТПУ «Девяткино» за счет ввода </a:t>
              </a:r>
              <a:r>
                <a:rPr lang="ru-RU" altLang="ru-RU" sz="1200" dirty="0" smtClean="0">
                  <a:solidFill>
                    <a:srgbClr val="00385E"/>
                  </a:solidFill>
                </a:rPr>
                <a:t>в эксплуатацию жилых объектов</a:t>
              </a:r>
              <a:endParaRPr lang="ru-RU" altLang="ru-RU" sz="1200" dirty="0">
                <a:solidFill>
                  <a:srgbClr val="00385E"/>
                </a:solidFill>
              </a:endParaRPr>
            </a:p>
          </p:txBody>
        </p:sp>
        <p:graphicFrame>
          <p:nvGraphicFramePr>
            <p:cNvPr id="901" name="Диаграмма 90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3708593"/>
                </p:ext>
              </p:extLst>
            </p:nvPr>
          </p:nvGraphicFramePr>
          <p:xfrm>
            <a:off x="8277298" y="1456889"/>
            <a:ext cx="4264996" cy="67914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910" name="Подпись диаграммы"/>
            <p:cNvSpPr txBox="1">
              <a:spLocks noChangeArrowheads="1"/>
            </p:cNvSpPr>
            <p:nvPr/>
          </p:nvSpPr>
          <p:spPr bwMode="auto">
            <a:xfrm>
              <a:off x="8470253" y="8292874"/>
              <a:ext cx="3960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altLang="ru-RU" sz="1400" dirty="0" smtClean="0">
                  <a:solidFill>
                    <a:srgbClr val="00385E"/>
                  </a:solidFill>
                </a:rPr>
                <a:t>Общая численность населения к 2030 г. составит порядка 2</a:t>
              </a:r>
              <a:r>
                <a:rPr lang="en-US" altLang="ru-RU" sz="1400" dirty="0" smtClean="0">
                  <a:solidFill>
                    <a:srgbClr val="00385E"/>
                  </a:solidFill>
                </a:rPr>
                <a:t>0</a:t>
              </a:r>
              <a:r>
                <a:rPr lang="ru-RU" altLang="ru-RU" sz="1400" dirty="0" smtClean="0">
                  <a:solidFill>
                    <a:srgbClr val="00385E"/>
                  </a:solidFill>
                </a:rPr>
                <a:t>0 тысяч человек.</a:t>
              </a:r>
              <a:endParaRPr lang="ru-RU" altLang="ru-RU" sz="1400" dirty="0">
                <a:solidFill>
                  <a:srgbClr val="00385E"/>
                </a:solidFill>
              </a:endParaRPr>
            </a:p>
          </p:txBody>
        </p:sp>
        <p:sp>
          <p:nvSpPr>
            <p:cNvPr id="912" name="Прямоугольник 13"/>
            <p:cNvSpPr>
              <a:spLocks noChangeArrowheads="1"/>
            </p:cNvSpPr>
            <p:nvPr/>
          </p:nvSpPr>
          <p:spPr bwMode="auto">
            <a:xfrm>
              <a:off x="63500" y="9144000"/>
              <a:ext cx="102981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908" tIns="63959" rIns="127908" bIns="63959" anchor="ctr"/>
            <a:lstStyle>
              <a:lvl1pPr defTabSz="1277938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1277938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1277938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1277938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1277938" eaLnBrk="0" hangingPunct="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1277938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1277938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1277938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1277938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endParaRPr lang="ru-RU" altLang="ru-RU" sz="1200" b="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8" name="Picture 4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5640" y="-1"/>
            <a:ext cx="1965961" cy="112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9" name="Picture 3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2051262" cy="64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0" name="Прямоугольник 299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40495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639763" y="120650"/>
            <a:ext cx="115220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sz="1400" b="1" dirty="0">
                <a:solidFill>
                  <a:schemeClr val="bg1"/>
                </a:solidFill>
              </a:rPr>
              <a:t>СХЕМА ТРАНСПОРТНОЙ ДОСТУПНОСТИ ТПУ ДЕВЯТКИНО</a:t>
            </a:r>
          </a:p>
        </p:txBody>
      </p:sp>
      <p:pic>
        <p:nvPicPr>
          <p:cNvPr id="7" name="Подложка" descr="C:\Users\Надежда\Desktop\ТПУ Девяткино\Презентация\Слайд 13\подложка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4110" y="768600"/>
            <a:ext cx="7246213" cy="8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Внутр. дороги" descr="C:\Users\Надежда\Desktop\ТПУ Девяткино\Презентация\Слайд 13\дороги планир второстеп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83864" y="768600"/>
            <a:ext cx="3071784" cy="56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Полилиния 2054"/>
          <p:cNvSpPr/>
          <p:nvPr/>
        </p:nvSpPr>
        <p:spPr>
          <a:xfrm>
            <a:off x="5959592" y="4099136"/>
            <a:ext cx="454944" cy="2454063"/>
          </a:xfrm>
          <a:custGeom>
            <a:avLst/>
            <a:gdLst>
              <a:gd name="connsiteX0" fmla="*/ 112681 w 446076"/>
              <a:gd name="connsiteY0" fmla="*/ 2007213 h 2007213"/>
              <a:gd name="connsiteX1" fmla="*/ 4731 w 446076"/>
              <a:gd name="connsiteY1" fmla="*/ 1823063 h 2007213"/>
              <a:gd name="connsiteX2" fmla="*/ 23781 w 446076"/>
              <a:gd name="connsiteY2" fmla="*/ 1648438 h 2007213"/>
              <a:gd name="connsiteX3" fmla="*/ 65056 w 446076"/>
              <a:gd name="connsiteY3" fmla="*/ 1492863 h 2007213"/>
              <a:gd name="connsiteX4" fmla="*/ 157131 w 446076"/>
              <a:gd name="connsiteY4" fmla="*/ 1397613 h 2007213"/>
              <a:gd name="connsiteX5" fmla="*/ 211106 w 446076"/>
              <a:gd name="connsiteY5" fmla="*/ 1356338 h 2007213"/>
              <a:gd name="connsiteX6" fmla="*/ 255556 w 446076"/>
              <a:gd name="connsiteY6" fmla="*/ 1261088 h 2007213"/>
              <a:gd name="connsiteX7" fmla="*/ 261906 w 446076"/>
              <a:gd name="connsiteY7" fmla="*/ 1191238 h 2007213"/>
              <a:gd name="connsiteX8" fmla="*/ 312706 w 446076"/>
              <a:gd name="connsiteY8" fmla="*/ 1115038 h 2007213"/>
              <a:gd name="connsiteX9" fmla="*/ 363506 w 446076"/>
              <a:gd name="connsiteY9" fmla="*/ 1042013 h 2007213"/>
              <a:gd name="connsiteX10" fmla="*/ 420656 w 446076"/>
              <a:gd name="connsiteY10" fmla="*/ 988038 h 2007213"/>
              <a:gd name="connsiteX11" fmla="*/ 442881 w 446076"/>
              <a:gd name="connsiteY11" fmla="*/ 953113 h 2007213"/>
              <a:gd name="connsiteX12" fmla="*/ 433356 w 446076"/>
              <a:gd name="connsiteY12" fmla="*/ 915013 h 2007213"/>
              <a:gd name="connsiteX13" fmla="*/ 328581 w 446076"/>
              <a:gd name="connsiteY13" fmla="*/ 730863 h 2007213"/>
              <a:gd name="connsiteX14" fmla="*/ 306356 w 446076"/>
              <a:gd name="connsiteY14" fmla="*/ 622913 h 2007213"/>
              <a:gd name="connsiteX15" fmla="*/ 325406 w 446076"/>
              <a:gd name="connsiteY15" fmla="*/ 492738 h 2007213"/>
              <a:gd name="connsiteX16" fmla="*/ 398431 w 446076"/>
              <a:gd name="connsiteY16" fmla="*/ 353038 h 2007213"/>
              <a:gd name="connsiteX17" fmla="*/ 395256 w 446076"/>
              <a:gd name="connsiteY17" fmla="*/ 318113 h 2007213"/>
              <a:gd name="connsiteX18" fmla="*/ 382556 w 446076"/>
              <a:gd name="connsiteY18" fmla="*/ 264138 h 2007213"/>
              <a:gd name="connsiteX19" fmla="*/ 322231 w 446076"/>
              <a:gd name="connsiteY19" fmla="*/ 22838 h 2007213"/>
              <a:gd name="connsiteX20" fmla="*/ 233331 w 446076"/>
              <a:gd name="connsiteY20" fmla="*/ 16488 h 2007213"/>
              <a:gd name="connsiteX21" fmla="*/ 144431 w 446076"/>
              <a:gd name="connsiteY21" fmla="*/ 79988 h 2007213"/>
              <a:gd name="connsiteX22" fmla="*/ 103156 w 446076"/>
              <a:gd name="connsiteY22" fmla="*/ 216513 h 2007213"/>
              <a:gd name="connsiteX23" fmla="*/ 150781 w 446076"/>
              <a:gd name="connsiteY23" fmla="*/ 257788 h 2007213"/>
              <a:gd name="connsiteX24" fmla="*/ 84106 w 446076"/>
              <a:gd name="connsiteY24" fmla="*/ 302238 h 2007213"/>
              <a:gd name="connsiteX0" fmla="*/ 112681 w 446076"/>
              <a:gd name="connsiteY0" fmla="*/ 2318450 h 2318450"/>
              <a:gd name="connsiteX1" fmla="*/ 4731 w 446076"/>
              <a:gd name="connsiteY1" fmla="*/ 2134300 h 2318450"/>
              <a:gd name="connsiteX2" fmla="*/ 23781 w 446076"/>
              <a:gd name="connsiteY2" fmla="*/ 1959675 h 2318450"/>
              <a:gd name="connsiteX3" fmla="*/ 65056 w 446076"/>
              <a:gd name="connsiteY3" fmla="*/ 1804100 h 2318450"/>
              <a:gd name="connsiteX4" fmla="*/ 157131 w 446076"/>
              <a:gd name="connsiteY4" fmla="*/ 1708850 h 2318450"/>
              <a:gd name="connsiteX5" fmla="*/ 211106 w 446076"/>
              <a:gd name="connsiteY5" fmla="*/ 1667575 h 2318450"/>
              <a:gd name="connsiteX6" fmla="*/ 255556 w 446076"/>
              <a:gd name="connsiteY6" fmla="*/ 1572325 h 2318450"/>
              <a:gd name="connsiteX7" fmla="*/ 261906 w 446076"/>
              <a:gd name="connsiteY7" fmla="*/ 1502475 h 2318450"/>
              <a:gd name="connsiteX8" fmla="*/ 312706 w 446076"/>
              <a:gd name="connsiteY8" fmla="*/ 1426275 h 2318450"/>
              <a:gd name="connsiteX9" fmla="*/ 363506 w 446076"/>
              <a:gd name="connsiteY9" fmla="*/ 1353250 h 2318450"/>
              <a:gd name="connsiteX10" fmla="*/ 420656 w 446076"/>
              <a:gd name="connsiteY10" fmla="*/ 1299275 h 2318450"/>
              <a:gd name="connsiteX11" fmla="*/ 442881 w 446076"/>
              <a:gd name="connsiteY11" fmla="*/ 1264350 h 2318450"/>
              <a:gd name="connsiteX12" fmla="*/ 433356 w 446076"/>
              <a:gd name="connsiteY12" fmla="*/ 1226250 h 2318450"/>
              <a:gd name="connsiteX13" fmla="*/ 328581 w 446076"/>
              <a:gd name="connsiteY13" fmla="*/ 1042100 h 2318450"/>
              <a:gd name="connsiteX14" fmla="*/ 306356 w 446076"/>
              <a:gd name="connsiteY14" fmla="*/ 934150 h 2318450"/>
              <a:gd name="connsiteX15" fmla="*/ 325406 w 446076"/>
              <a:gd name="connsiteY15" fmla="*/ 803975 h 2318450"/>
              <a:gd name="connsiteX16" fmla="*/ 398431 w 446076"/>
              <a:gd name="connsiteY16" fmla="*/ 664275 h 2318450"/>
              <a:gd name="connsiteX17" fmla="*/ 395256 w 446076"/>
              <a:gd name="connsiteY17" fmla="*/ 629350 h 2318450"/>
              <a:gd name="connsiteX18" fmla="*/ 382556 w 446076"/>
              <a:gd name="connsiteY18" fmla="*/ 575375 h 2318450"/>
              <a:gd name="connsiteX19" fmla="*/ 236506 w 446076"/>
              <a:gd name="connsiteY19" fmla="*/ 3875 h 2318450"/>
              <a:gd name="connsiteX20" fmla="*/ 233331 w 446076"/>
              <a:gd name="connsiteY20" fmla="*/ 327725 h 2318450"/>
              <a:gd name="connsiteX21" fmla="*/ 144431 w 446076"/>
              <a:gd name="connsiteY21" fmla="*/ 391225 h 2318450"/>
              <a:gd name="connsiteX22" fmla="*/ 103156 w 446076"/>
              <a:gd name="connsiteY22" fmla="*/ 527750 h 2318450"/>
              <a:gd name="connsiteX23" fmla="*/ 150781 w 446076"/>
              <a:gd name="connsiteY23" fmla="*/ 569025 h 2318450"/>
              <a:gd name="connsiteX24" fmla="*/ 84106 w 446076"/>
              <a:gd name="connsiteY24" fmla="*/ 613475 h 2318450"/>
              <a:gd name="connsiteX0" fmla="*/ 112681 w 446076"/>
              <a:gd name="connsiteY0" fmla="*/ 2470853 h 2470853"/>
              <a:gd name="connsiteX1" fmla="*/ 4731 w 446076"/>
              <a:gd name="connsiteY1" fmla="*/ 2286703 h 2470853"/>
              <a:gd name="connsiteX2" fmla="*/ 23781 w 446076"/>
              <a:gd name="connsiteY2" fmla="*/ 2112078 h 2470853"/>
              <a:gd name="connsiteX3" fmla="*/ 65056 w 446076"/>
              <a:gd name="connsiteY3" fmla="*/ 1956503 h 2470853"/>
              <a:gd name="connsiteX4" fmla="*/ 157131 w 446076"/>
              <a:gd name="connsiteY4" fmla="*/ 1861253 h 2470853"/>
              <a:gd name="connsiteX5" fmla="*/ 211106 w 446076"/>
              <a:gd name="connsiteY5" fmla="*/ 1819978 h 2470853"/>
              <a:gd name="connsiteX6" fmla="*/ 255556 w 446076"/>
              <a:gd name="connsiteY6" fmla="*/ 1724728 h 2470853"/>
              <a:gd name="connsiteX7" fmla="*/ 261906 w 446076"/>
              <a:gd name="connsiteY7" fmla="*/ 1654878 h 2470853"/>
              <a:gd name="connsiteX8" fmla="*/ 312706 w 446076"/>
              <a:gd name="connsiteY8" fmla="*/ 1578678 h 2470853"/>
              <a:gd name="connsiteX9" fmla="*/ 363506 w 446076"/>
              <a:gd name="connsiteY9" fmla="*/ 1505653 h 2470853"/>
              <a:gd name="connsiteX10" fmla="*/ 420656 w 446076"/>
              <a:gd name="connsiteY10" fmla="*/ 1451678 h 2470853"/>
              <a:gd name="connsiteX11" fmla="*/ 442881 w 446076"/>
              <a:gd name="connsiteY11" fmla="*/ 1416753 h 2470853"/>
              <a:gd name="connsiteX12" fmla="*/ 433356 w 446076"/>
              <a:gd name="connsiteY12" fmla="*/ 1378653 h 2470853"/>
              <a:gd name="connsiteX13" fmla="*/ 328581 w 446076"/>
              <a:gd name="connsiteY13" fmla="*/ 1194503 h 2470853"/>
              <a:gd name="connsiteX14" fmla="*/ 306356 w 446076"/>
              <a:gd name="connsiteY14" fmla="*/ 1086553 h 2470853"/>
              <a:gd name="connsiteX15" fmla="*/ 325406 w 446076"/>
              <a:gd name="connsiteY15" fmla="*/ 956378 h 2470853"/>
              <a:gd name="connsiteX16" fmla="*/ 398431 w 446076"/>
              <a:gd name="connsiteY16" fmla="*/ 816678 h 2470853"/>
              <a:gd name="connsiteX17" fmla="*/ 395256 w 446076"/>
              <a:gd name="connsiteY17" fmla="*/ 781753 h 2470853"/>
              <a:gd name="connsiteX18" fmla="*/ 382556 w 446076"/>
              <a:gd name="connsiteY18" fmla="*/ 727778 h 2470853"/>
              <a:gd name="connsiteX19" fmla="*/ 236506 w 446076"/>
              <a:gd name="connsiteY19" fmla="*/ 156278 h 2470853"/>
              <a:gd name="connsiteX20" fmla="*/ 141256 w 446076"/>
              <a:gd name="connsiteY20" fmla="*/ 22928 h 2470853"/>
              <a:gd name="connsiteX21" fmla="*/ 144431 w 446076"/>
              <a:gd name="connsiteY21" fmla="*/ 543628 h 2470853"/>
              <a:gd name="connsiteX22" fmla="*/ 103156 w 446076"/>
              <a:gd name="connsiteY22" fmla="*/ 680153 h 2470853"/>
              <a:gd name="connsiteX23" fmla="*/ 150781 w 446076"/>
              <a:gd name="connsiteY23" fmla="*/ 721428 h 2470853"/>
              <a:gd name="connsiteX24" fmla="*/ 84106 w 446076"/>
              <a:gd name="connsiteY24" fmla="*/ 765878 h 2470853"/>
              <a:gd name="connsiteX0" fmla="*/ 112681 w 446076"/>
              <a:gd name="connsiteY0" fmla="*/ 2495048 h 2495048"/>
              <a:gd name="connsiteX1" fmla="*/ 4731 w 446076"/>
              <a:gd name="connsiteY1" fmla="*/ 2310898 h 2495048"/>
              <a:gd name="connsiteX2" fmla="*/ 23781 w 446076"/>
              <a:gd name="connsiteY2" fmla="*/ 2136273 h 2495048"/>
              <a:gd name="connsiteX3" fmla="*/ 65056 w 446076"/>
              <a:gd name="connsiteY3" fmla="*/ 1980698 h 2495048"/>
              <a:gd name="connsiteX4" fmla="*/ 157131 w 446076"/>
              <a:gd name="connsiteY4" fmla="*/ 1885448 h 2495048"/>
              <a:gd name="connsiteX5" fmla="*/ 211106 w 446076"/>
              <a:gd name="connsiteY5" fmla="*/ 1844173 h 2495048"/>
              <a:gd name="connsiteX6" fmla="*/ 255556 w 446076"/>
              <a:gd name="connsiteY6" fmla="*/ 1748923 h 2495048"/>
              <a:gd name="connsiteX7" fmla="*/ 261906 w 446076"/>
              <a:gd name="connsiteY7" fmla="*/ 1679073 h 2495048"/>
              <a:gd name="connsiteX8" fmla="*/ 312706 w 446076"/>
              <a:gd name="connsiteY8" fmla="*/ 1602873 h 2495048"/>
              <a:gd name="connsiteX9" fmla="*/ 363506 w 446076"/>
              <a:gd name="connsiteY9" fmla="*/ 1529848 h 2495048"/>
              <a:gd name="connsiteX10" fmla="*/ 420656 w 446076"/>
              <a:gd name="connsiteY10" fmla="*/ 1475873 h 2495048"/>
              <a:gd name="connsiteX11" fmla="*/ 442881 w 446076"/>
              <a:gd name="connsiteY11" fmla="*/ 1440948 h 2495048"/>
              <a:gd name="connsiteX12" fmla="*/ 433356 w 446076"/>
              <a:gd name="connsiteY12" fmla="*/ 1402848 h 2495048"/>
              <a:gd name="connsiteX13" fmla="*/ 328581 w 446076"/>
              <a:gd name="connsiteY13" fmla="*/ 1218698 h 2495048"/>
              <a:gd name="connsiteX14" fmla="*/ 306356 w 446076"/>
              <a:gd name="connsiteY14" fmla="*/ 1110748 h 2495048"/>
              <a:gd name="connsiteX15" fmla="*/ 325406 w 446076"/>
              <a:gd name="connsiteY15" fmla="*/ 980573 h 2495048"/>
              <a:gd name="connsiteX16" fmla="*/ 398431 w 446076"/>
              <a:gd name="connsiteY16" fmla="*/ 840873 h 2495048"/>
              <a:gd name="connsiteX17" fmla="*/ 395256 w 446076"/>
              <a:gd name="connsiteY17" fmla="*/ 805948 h 2495048"/>
              <a:gd name="connsiteX18" fmla="*/ 382556 w 446076"/>
              <a:gd name="connsiteY18" fmla="*/ 751973 h 2495048"/>
              <a:gd name="connsiteX19" fmla="*/ 236506 w 446076"/>
              <a:gd name="connsiteY19" fmla="*/ 180473 h 2495048"/>
              <a:gd name="connsiteX20" fmla="*/ 141256 w 446076"/>
              <a:gd name="connsiteY20" fmla="*/ 47123 h 2495048"/>
              <a:gd name="connsiteX21" fmla="*/ 42831 w 446076"/>
              <a:gd name="connsiteY21" fmla="*/ 56648 h 2495048"/>
              <a:gd name="connsiteX22" fmla="*/ 103156 w 446076"/>
              <a:gd name="connsiteY22" fmla="*/ 704348 h 2495048"/>
              <a:gd name="connsiteX23" fmla="*/ 150781 w 446076"/>
              <a:gd name="connsiteY23" fmla="*/ 745623 h 2495048"/>
              <a:gd name="connsiteX24" fmla="*/ 84106 w 446076"/>
              <a:gd name="connsiteY24" fmla="*/ 790073 h 2495048"/>
              <a:gd name="connsiteX0" fmla="*/ 112681 w 446076"/>
              <a:gd name="connsiteY0" fmla="*/ 2457106 h 2457106"/>
              <a:gd name="connsiteX1" fmla="*/ 4731 w 446076"/>
              <a:gd name="connsiteY1" fmla="*/ 2272956 h 2457106"/>
              <a:gd name="connsiteX2" fmla="*/ 23781 w 446076"/>
              <a:gd name="connsiteY2" fmla="*/ 2098331 h 2457106"/>
              <a:gd name="connsiteX3" fmla="*/ 65056 w 446076"/>
              <a:gd name="connsiteY3" fmla="*/ 1942756 h 2457106"/>
              <a:gd name="connsiteX4" fmla="*/ 157131 w 446076"/>
              <a:gd name="connsiteY4" fmla="*/ 1847506 h 2457106"/>
              <a:gd name="connsiteX5" fmla="*/ 211106 w 446076"/>
              <a:gd name="connsiteY5" fmla="*/ 1806231 h 2457106"/>
              <a:gd name="connsiteX6" fmla="*/ 255556 w 446076"/>
              <a:gd name="connsiteY6" fmla="*/ 1710981 h 2457106"/>
              <a:gd name="connsiteX7" fmla="*/ 261906 w 446076"/>
              <a:gd name="connsiteY7" fmla="*/ 1641131 h 2457106"/>
              <a:gd name="connsiteX8" fmla="*/ 312706 w 446076"/>
              <a:gd name="connsiteY8" fmla="*/ 1564931 h 2457106"/>
              <a:gd name="connsiteX9" fmla="*/ 363506 w 446076"/>
              <a:gd name="connsiteY9" fmla="*/ 1491906 h 2457106"/>
              <a:gd name="connsiteX10" fmla="*/ 420656 w 446076"/>
              <a:gd name="connsiteY10" fmla="*/ 1437931 h 2457106"/>
              <a:gd name="connsiteX11" fmla="*/ 442881 w 446076"/>
              <a:gd name="connsiteY11" fmla="*/ 1403006 h 2457106"/>
              <a:gd name="connsiteX12" fmla="*/ 433356 w 446076"/>
              <a:gd name="connsiteY12" fmla="*/ 1364906 h 2457106"/>
              <a:gd name="connsiteX13" fmla="*/ 328581 w 446076"/>
              <a:gd name="connsiteY13" fmla="*/ 1180756 h 2457106"/>
              <a:gd name="connsiteX14" fmla="*/ 306356 w 446076"/>
              <a:gd name="connsiteY14" fmla="*/ 1072806 h 2457106"/>
              <a:gd name="connsiteX15" fmla="*/ 325406 w 446076"/>
              <a:gd name="connsiteY15" fmla="*/ 942631 h 2457106"/>
              <a:gd name="connsiteX16" fmla="*/ 398431 w 446076"/>
              <a:gd name="connsiteY16" fmla="*/ 802931 h 2457106"/>
              <a:gd name="connsiteX17" fmla="*/ 395256 w 446076"/>
              <a:gd name="connsiteY17" fmla="*/ 768006 h 2457106"/>
              <a:gd name="connsiteX18" fmla="*/ 382556 w 446076"/>
              <a:gd name="connsiteY18" fmla="*/ 714031 h 2457106"/>
              <a:gd name="connsiteX19" fmla="*/ 236506 w 446076"/>
              <a:gd name="connsiteY19" fmla="*/ 142531 h 2457106"/>
              <a:gd name="connsiteX20" fmla="*/ 141256 w 446076"/>
              <a:gd name="connsiteY20" fmla="*/ 9181 h 2457106"/>
              <a:gd name="connsiteX21" fmla="*/ 42831 w 446076"/>
              <a:gd name="connsiteY21" fmla="*/ 18706 h 2457106"/>
              <a:gd name="connsiteX22" fmla="*/ 103156 w 446076"/>
              <a:gd name="connsiteY22" fmla="*/ 666406 h 2457106"/>
              <a:gd name="connsiteX23" fmla="*/ 150781 w 446076"/>
              <a:gd name="connsiteY23" fmla="*/ 707681 h 2457106"/>
              <a:gd name="connsiteX24" fmla="*/ 84106 w 446076"/>
              <a:gd name="connsiteY24" fmla="*/ 752131 h 2457106"/>
              <a:gd name="connsiteX0" fmla="*/ 133886 w 467281"/>
              <a:gd name="connsiteY0" fmla="*/ 2486616 h 2486616"/>
              <a:gd name="connsiteX1" fmla="*/ 25936 w 467281"/>
              <a:gd name="connsiteY1" fmla="*/ 2302466 h 2486616"/>
              <a:gd name="connsiteX2" fmla="*/ 44986 w 467281"/>
              <a:gd name="connsiteY2" fmla="*/ 2127841 h 2486616"/>
              <a:gd name="connsiteX3" fmla="*/ 86261 w 467281"/>
              <a:gd name="connsiteY3" fmla="*/ 1972266 h 2486616"/>
              <a:gd name="connsiteX4" fmla="*/ 178336 w 467281"/>
              <a:gd name="connsiteY4" fmla="*/ 1877016 h 2486616"/>
              <a:gd name="connsiteX5" fmla="*/ 232311 w 467281"/>
              <a:gd name="connsiteY5" fmla="*/ 1835741 h 2486616"/>
              <a:gd name="connsiteX6" fmla="*/ 276761 w 467281"/>
              <a:gd name="connsiteY6" fmla="*/ 1740491 h 2486616"/>
              <a:gd name="connsiteX7" fmla="*/ 283111 w 467281"/>
              <a:gd name="connsiteY7" fmla="*/ 1670641 h 2486616"/>
              <a:gd name="connsiteX8" fmla="*/ 333911 w 467281"/>
              <a:gd name="connsiteY8" fmla="*/ 1594441 h 2486616"/>
              <a:gd name="connsiteX9" fmla="*/ 384711 w 467281"/>
              <a:gd name="connsiteY9" fmla="*/ 1521416 h 2486616"/>
              <a:gd name="connsiteX10" fmla="*/ 441861 w 467281"/>
              <a:gd name="connsiteY10" fmla="*/ 1467441 h 2486616"/>
              <a:gd name="connsiteX11" fmla="*/ 464086 w 467281"/>
              <a:gd name="connsiteY11" fmla="*/ 1432516 h 2486616"/>
              <a:gd name="connsiteX12" fmla="*/ 454561 w 467281"/>
              <a:gd name="connsiteY12" fmla="*/ 1394416 h 2486616"/>
              <a:gd name="connsiteX13" fmla="*/ 349786 w 467281"/>
              <a:gd name="connsiteY13" fmla="*/ 1210266 h 2486616"/>
              <a:gd name="connsiteX14" fmla="*/ 327561 w 467281"/>
              <a:gd name="connsiteY14" fmla="*/ 1102316 h 2486616"/>
              <a:gd name="connsiteX15" fmla="*/ 346611 w 467281"/>
              <a:gd name="connsiteY15" fmla="*/ 972141 h 2486616"/>
              <a:gd name="connsiteX16" fmla="*/ 419636 w 467281"/>
              <a:gd name="connsiteY16" fmla="*/ 832441 h 2486616"/>
              <a:gd name="connsiteX17" fmla="*/ 416461 w 467281"/>
              <a:gd name="connsiteY17" fmla="*/ 797516 h 2486616"/>
              <a:gd name="connsiteX18" fmla="*/ 403761 w 467281"/>
              <a:gd name="connsiteY18" fmla="*/ 743541 h 2486616"/>
              <a:gd name="connsiteX19" fmla="*/ 257711 w 467281"/>
              <a:gd name="connsiteY19" fmla="*/ 172041 h 2486616"/>
              <a:gd name="connsiteX20" fmla="*/ 162461 w 467281"/>
              <a:gd name="connsiteY20" fmla="*/ 38691 h 2486616"/>
              <a:gd name="connsiteX21" fmla="*/ 64036 w 467281"/>
              <a:gd name="connsiteY21" fmla="*/ 48216 h 2486616"/>
              <a:gd name="connsiteX22" fmla="*/ 3711 w 467281"/>
              <a:gd name="connsiteY22" fmla="*/ 51391 h 2486616"/>
              <a:gd name="connsiteX23" fmla="*/ 171986 w 467281"/>
              <a:gd name="connsiteY23" fmla="*/ 737191 h 2486616"/>
              <a:gd name="connsiteX24" fmla="*/ 105311 w 467281"/>
              <a:gd name="connsiteY24" fmla="*/ 781641 h 2486616"/>
              <a:gd name="connsiteX0" fmla="*/ 132924 w 466319"/>
              <a:gd name="connsiteY0" fmla="*/ 2455464 h 2455464"/>
              <a:gd name="connsiteX1" fmla="*/ 24974 w 466319"/>
              <a:gd name="connsiteY1" fmla="*/ 2271314 h 2455464"/>
              <a:gd name="connsiteX2" fmla="*/ 44024 w 466319"/>
              <a:gd name="connsiteY2" fmla="*/ 2096689 h 2455464"/>
              <a:gd name="connsiteX3" fmla="*/ 85299 w 466319"/>
              <a:gd name="connsiteY3" fmla="*/ 1941114 h 2455464"/>
              <a:gd name="connsiteX4" fmla="*/ 177374 w 466319"/>
              <a:gd name="connsiteY4" fmla="*/ 1845864 h 2455464"/>
              <a:gd name="connsiteX5" fmla="*/ 231349 w 466319"/>
              <a:gd name="connsiteY5" fmla="*/ 1804589 h 2455464"/>
              <a:gd name="connsiteX6" fmla="*/ 275799 w 466319"/>
              <a:gd name="connsiteY6" fmla="*/ 1709339 h 2455464"/>
              <a:gd name="connsiteX7" fmla="*/ 282149 w 466319"/>
              <a:gd name="connsiteY7" fmla="*/ 1639489 h 2455464"/>
              <a:gd name="connsiteX8" fmla="*/ 332949 w 466319"/>
              <a:gd name="connsiteY8" fmla="*/ 1563289 h 2455464"/>
              <a:gd name="connsiteX9" fmla="*/ 383749 w 466319"/>
              <a:gd name="connsiteY9" fmla="*/ 1490264 h 2455464"/>
              <a:gd name="connsiteX10" fmla="*/ 440899 w 466319"/>
              <a:gd name="connsiteY10" fmla="*/ 1436289 h 2455464"/>
              <a:gd name="connsiteX11" fmla="*/ 463124 w 466319"/>
              <a:gd name="connsiteY11" fmla="*/ 1401364 h 2455464"/>
              <a:gd name="connsiteX12" fmla="*/ 453599 w 466319"/>
              <a:gd name="connsiteY12" fmla="*/ 1363264 h 2455464"/>
              <a:gd name="connsiteX13" fmla="*/ 348824 w 466319"/>
              <a:gd name="connsiteY13" fmla="*/ 1179114 h 2455464"/>
              <a:gd name="connsiteX14" fmla="*/ 326599 w 466319"/>
              <a:gd name="connsiteY14" fmla="*/ 1071164 h 2455464"/>
              <a:gd name="connsiteX15" fmla="*/ 345649 w 466319"/>
              <a:gd name="connsiteY15" fmla="*/ 940989 h 2455464"/>
              <a:gd name="connsiteX16" fmla="*/ 418674 w 466319"/>
              <a:gd name="connsiteY16" fmla="*/ 801289 h 2455464"/>
              <a:gd name="connsiteX17" fmla="*/ 415499 w 466319"/>
              <a:gd name="connsiteY17" fmla="*/ 766364 h 2455464"/>
              <a:gd name="connsiteX18" fmla="*/ 402799 w 466319"/>
              <a:gd name="connsiteY18" fmla="*/ 712389 h 2455464"/>
              <a:gd name="connsiteX19" fmla="*/ 256749 w 466319"/>
              <a:gd name="connsiteY19" fmla="*/ 140889 h 2455464"/>
              <a:gd name="connsiteX20" fmla="*/ 161499 w 466319"/>
              <a:gd name="connsiteY20" fmla="*/ 7539 h 2455464"/>
              <a:gd name="connsiteX21" fmla="*/ 63074 w 466319"/>
              <a:gd name="connsiteY21" fmla="*/ 17064 h 2455464"/>
              <a:gd name="connsiteX22" fmla="*/ 2749 w 466319"/>
              <a:gd name="connsiteY22" fmla="*/ 20239 h 2455464"/>
              <a:gd name="connsiteX23" fmla="*/ 171024 w 466319"/>
              <a:gd name="connsiteY23" fmla="*/ 706039 h 2455464"/>
              <a:gd name="connsiteX24" fmla="*/ 104349 w 466319"/>
              <a:gd name="connsiteY24" fmla="*/ 750489 h 2455464"/>
              <a:gd name="connsiteX0" fmla="*/ 132924 w 466319"/>
              <a:gd name="connsiteY0" fmla="*/ 2455464 h 2455464"/>
              <a:gd name="connsiteX1" fmla="*/ 24974 w 466319"/>
              <a:gd name="connsiteY1" fmla="*/ 2271314 h 2455464"/>
              <a:gd name="connsiteX2" fmla="*/ 44024 w 466319"/>
              <a:gd name="connsiteY2" fmla="*/ 2096689 h 2455464"/>
              <a:gd name="connsiteX3" fmla="*/ 85299 w 466319"/>
              <a:gd name="connsiteY3" fmla="*/ 1941114 h 2455464"/>
              <a:gd name="connsiteX4" fmla="*/ 177374 w 466319"/>
              <a:gd name="connsiteY4" fmla="*/ 1845864 h 2455464"/>
              <a:gd name="connsiteX5" fmla="*/ 231349 w 466319"/>
              <a:gd name="connsiteY5" fmla="*/ 1804589 h 2455464"/>
              <a:gd name="connsiteX6" fmla="*/ 275799 w 466319"/>
              <a:gd name="connsiteY6" fmla="*/ 1709339 h 2455464"/>
              <a:gd name="connsiteX7" fmla="*/ 282149 w 466319"/>
              <a:gd name="connsiteY7" fmla="*/ 1639489 h 2455464"/>
              <a:gd name="connsiteX8" fmla="*/ 332949 w 466319"/>
              <a:gd name="connsiteY8" fmla="*/ 1563289 h 2455464"/>
              <a:gd name="connsiteX9" fmla="*/ 383749 w 466319"/>
              <a:gd name="connsiteY9" fmla="*/ 1490264 h 2455464"/>
              <a:gd name="connsiteX10" fmla="*/ 440899 w 466319"/>
              <a:gd name="connsiteY10" fmla="*/ 1436289 h 2455464"/>
              <a:gd name="connsiteX11" fmla="*/ 463124 w 466319"/>
              <a:gd name="connsiteY11" fmla="*/ 1401364 h 2455464"/>
              <a:gd name="connsiteX12" fmla="*/ 453599 w 466319"/>
              <a:gd name="connsiteY12" fmla="*/ 1363264 h 2455464"/>
              <a:gd name="connsiteX13" fmla="*/ 348824 w 466319"/>
              <a:gd name="connsiteY13" fmla="*/ 1179114 h 2455464"/>
              <a:gd name="connsiteX14" fmla="*/ 326599 w 466319"/>
              <a:gd name="connsiteY14" fmla="*/ 1071164 h 2455464"/>
              <a:gd name="connsiteX15" fmla="*/ 345649 w 466319"/>
              <a:gd name="connsiteY15" fmla="*/ 940989 h 2455464"/>
              <a:gd name="connsiteX16" fmla="*/ 418674 w 466319"/>
              <a:gd name="connsiteY16" fmla="*/ 801289 h 2455464"/>
              <a:gd name="connsiteX17" fmla="*/ 415499 w 466319"/>
              <a:gd name="connsiteY17" fmla="*/ 766364 h 2455464"/>
              <a:gd name="connsiteX18" fmla="*/ 402799 w 466319"/>
              <a:gd name="connsiteY18" fmla="*/ 712389 h 2455464"/>
              <a:gd name="connsiteX19" fmla="*/ 256749 w 466319"/>
              <a:gd name="connsiteY19" fmla="*/ 140889 h 2455464"/>
              <a:gd name="connsiteX20" fmla="*/ 161499 w 466319"/>
              <a:gd name="connsiteY20" fmla="*/ 7539 h 2455464"/>
              <a:gd name="connsiteX21" fmla="*/ 63074 w 466319"/>
              <a:gd name="connsiteY21" fmla="*/ 17064 h 2455464"/>
              <a:gd name="connsiteX22" fmla="*/ 2749 w 466319"/>
              <a:gd name="connsiteY22" fmla="*/ 20239 h 2455464"/>
              <a:gd name="connsiteX23" fmla="*/ 171024 w 466319"/>
              <a:gd name="connsiteY23" fmla="*/ 706039 h 2455464"/>
              <a:gd name="connsiteX0" fmla="*/ 132924 w 466319"/>
              <a:gd name="connsiteY0" fmla="*/ 2455464 h 2455464"/>
              <a:gd name="connsiteX1" fmla="*/ 24974 w 466319"/>
              <a:gd name="connsiteY1" fmla="*/ 2271314 h 2455464"/>
              <a:gd name="connsiteX2" fmla="*/ 44024 w 466319"/>
              <a:gd name="connsiteY2" fmla="*/ 2096689 h 2455464"/>
              <a:gd name="connsiteX3" fmla="*/ 85299 w 466319"/>
              <a:gd name="connsiteY3" fmla="*/ 1941114 h 2455464"/>
              <a:gd name="connsiteX4" fmla="*/ 177374 w 466319"/>
              <a:gd name="connsiteY4" fmla="*/ 1845864 h 2455464"/>
              <a:gd name="connsiteX5" fmla="*/ 231349 w 466319"/>
              <a:gd name="connsiteY5" fmla="*/ 1804589 h 2455464"/>
              <a:gd name="connsiteX6" fmla="*/ 275799 w 466319"/>
              <a:gd name="connsiteY6" fmla="*/ 1709339 h 2455464"/>
              <a:gd name="connsiteX7" fmla="*/ 282149 w 466319"/>
              <a:gd name="connsiteY7" fmla="*/ 1639489 h 2455464"/>
              <a:gd name="connsiteX8" fmla="*/ 332949 w 466319"/>
              <a:gd name="connsiteY8" fmla="*/ 1563289 h 2455464"/>
              <a:gd name="connsiteX9" fmla="*/ 383749 w 466319"/>
              <a:gd name="connsiteY9" fmla="*/ 1490264 h 2455464"/>
              <a:gd name="connsiteX10" fmla="*/ 440899 w 466319"/>
              <a:gd name="connsiteY10" fmla="*/ 1436289 h 2455464"/>
              <a:gd name="connsiteX11" fmla="*/ 463124 w 466319"/>
              <a:gd name="connsiteY11" fmla="*/ 1401364 h 2455464"/>
              <a:gd name="connsiteX12" fmla="*/ 453599 w 466319"/>
              <a:gd name="connsiteY12" fmla="*/ 1363264 h 2455464"/>
              <a:gd name="connsiteX13" fmla="*/ 348824 w 466319"/>
              <a:gd name="connsiteY13" fmla="*/ 1179114 h 2455464"/>
              <a:gd name="connsiteX14" fmla="*/ 326599 w 466319"/>
              <a:gd name="connsiteY14" fmla="*/ 1071164 h 2455464"/>
              <a:gd name="connsiteX15" fmla="*/ 345649 w 466319"/>
              <a:gd name="connsiteY15" fmla="*/ 940989 h 2455464"/>
              <a:gd name="connsiteX16" fmla="*/ 418674 w 466319"/>
              <a:gd name="connsiteY16" fmla="*/ 801289 h 2455464"/>
              <a:gd name="connsiteX17" fmla="*/ 415499 w 466319"/>
              <a:gd name="connsiteY17" fmla="*/ 766364 h 2455464"/>
              <a:gd name="connsiteX18" fmla="*/ 402799 w 466319"/>
              <a:gd name="connsiteY18" fmla="*/ 712389 h 2455464"/>
              <a:gd name="connsiteX19" fmla="*/ 256749 w 466319"/>
              <a:gd name="connsiteY19" fmla="*/ 140889 h 2455464"/>
              <a:gd name="connsiteX20" fmla="*/ 161499 w 466319"/>
              <a:gd name="connsiteY20" fmla="*/ 7539 h 2455464"/>
              <a:gd name="connsiteX21" fmla="*/ 63074 w 466319"/>
              <a:gd name="connsiteY21" fmla="*/ 17064 h 2455464"/>
              <a:gd name="connsiteX22" fmla="*/ 2749 w 466319"/>
              <a:gd name="connsiteY22" fmla="*/ 20239 h 2455464"/>
              <a:gd name="connsiteX0" fmla="*/ 133424 w 466819"/>
              <a:gd name="connsiteY0" fmla="*/ 2454063 h 2454063"/>
              <a:gd name="connsiteX1" fmla="*/ 25474 w 466819"/>
              <a:gd name="connsiteY1" fmla="*/ 2269913 h 2454063"/>
              <a:gd name="connsiteX2" fmla="*/ 44524 w 466819"/>
              <a:gd name="connsiteY2" fmla="*/ 2095288 h 2454063"/>
              <a:gd name="connsiteX3" fmla="*/ 85799 w 466819"/>
              <a:gd name="connsiteY3" fmla="*/ 1939713 h 2454063"/>
              <a:gd name="connsiteX4" fmla="*/ 177874 w 466819"/>
              <a:gd name="connsiteY4" fmla="*/ 1844463 h 2454063"/>
              <a:gd name="connsiteX5" fmla="*/ 231849 w 466819"/>
              <a:gd name="connsiteY5" fmla="*/ 1803188 h 2454063"/>
              <a:gd name="connsiteX6" fmla="*/ 276299 w 466819"/>
              <a:gd name="connsiteY6" fmla="*/ 1707938 h 2454063"/>
              <a:gd name="connsiteX7" fmla="*/ 282649 w 466819"/>
              <a:gd name="connsiteY7" fmla="*/ 1638088 h 2454063"/>
              <a:gd name="connsiteX8" fmla="*/ 333449 w 466819"/>
              <a:gd name="connsiteY8" fmla="*/ 1561888 h 2454063"/>
              <a:gd name="connsiteX9" fmla="*/ 384249 w 466819"/>
              <a:gd name="connsiteY9" fmla="*/ 1488863 h 2454063"/>
              <a:gd name="connsiteX10" fmla="*/ 441399 w 466819"/>
              <a:gd name="connsiteY10" fmla="*/ 1434888 h 2454063"/>
              <a:gd name="connsiteX11" fmla="*/ 463624 w 466819"/>
              <a:gd name="connsiteY11" fmla="*/ 1399963 h 2454063"/>
              <a:gd name="connsiteX12" fmla="*/ 454099 w 466819"/>
              <a:gd name="connsiteY12" fmla="*/ 1361863 h 2454063"/>
              <a:gd name="connsiteX13" fmla="*/ 349324 w 466819"/>
              <a:gd name="connsiteY13" fmla="*/ 1177713 h 2454063"/>
              <a:gd name="connsiteX14" fmla="*/ 327099 w 466819"/>
              <a:gd name="connsiteY14" fmla="*/ 1069763 h 2454063"/>
              <a:gd name="connsiteX15" fmla="*/ 346149 w 466819"/>
              <a:gd name="connsiteY15" fmla="*/ 939588 h 2454063"/>
              <a:gd name="connsiteX16" fmla="*/ 419174 w 466819"/>
              <a:gd name="connsiteY16" fmla="*/ 799888 h 2454063"/>
              <a:gd name="connsiteX17" fmla="*/ 415999 w 466819"/>
              <a:gd name="connsiteY17" fmla="*/ 764963 h 2454063"/>
              <a:gd name="connsiteX18" fmla="*/ 403299 w 466819"/>
              <a:gd name="connsiteY18" fmla="*/ 710988 h 2454063"/>
              <a:gd name="connsiteX19" fmla="*/ 257249 w 466819"/>
              <a:gd name="connsiteY19" fmla="*/ 139488 h 2454063"/>
              <a:gd name="connsiteX20" fmla="*/ 161999 w 466819"/>
              <a:gd name="connsiteY20" fmla="*/ 6138 h 2454063"/>
              <a:gd name="connsiteX21" fmla="*/ 54049 w 466819"/>
              <a:gd name="connsiteY21" fmla="*/ 22013 h 2454063"/>
              <a:gd name="connsiteX22" fmla="*/ 3249 w 466819"/>
              <a:gd name="connsiteY22" fmla="*/ 18838 h 2454063"/>
              <a:gd name="connsiteX0" fmla="*/ 121549 w 454944"/>
              <a:gd name="connsiteY0" fmla="*/ 2454063 h 2454063"/>
              <a:gd name="connsiteX1" fmla="*/ 13599 w 454944"/>
              <a:gd name="connsiteY1" fmla="*/ 2269913 h 2454063"/>
              <a:gd name="connsiteX2" fmla="*/ 32649 w 454944"/>
              <a:gd name="connsiteY2" fmla="*/ 2095288 h 2454063"/>
              <a:gd name="connsiteX3" fmla="*/ 73924 w 454944"/>
              <a:gd name="connsiteY3" fmla="*/ 1939713 h 2454063"/>
              <a:gd name="connsiteX4" fmla="*/ 165999 w 454944"/>
              <a:gd name="connsiteY4" fmla="*/ 1844463 h 2454063"/>
              <a:gd name="connsiteX5" fmla="*/ 219974 w 454944"/>
              <a:gd name="connsiteY5" fmla="*/ 1803188 h 2454063"/>
              <a:gd name="connsiteX6" fmla="*/ 264424 w 454944"/>
              <a:gd name="connsiteY6" fmla="*/ 1707938 h 2454063"/>
              <a:gd name="connsiteX7" fmla="*/ 270774 w 454944"/>
              <a:gd name="connsiteY7" fmla="*/ 1638088 h 2454063"/>
              <a:gd name="connsiteX8" fmla="*/ 321574 w 454944"/>
              <a:gd name="connsiteY8" fmla="*/ 1561888 h 2454063"/>
              <a:gd name="connsiteX9" fmla="*/ 372374 w 454944"/>
              <a:gd name="connsiteY9" fmla="*/ 1488863 h 2454063"/>
              <a:gd name="connsiteX10" fmla="*/ 429524 w 454944"/>
              <a:gd name="connsiteY10" fmla="*/ 1434888 h 2454063"/>
              <a:gd name="connsiteX11" fmla="*/ 451749 w 454944"/>
              <a:gd name="connsiteY11" fmla="*/ 1399963 h 2454063"/>
              <a:gd name="connsiteX12" fmla="*/ 442224 w 454944"/>
              <a:gd name="connsiteY12" fmla="*/ 1361863 h 2454063"/>
              <a:gd name="connsiteX13" fmla="*/ 337449 w 454944"/>
              <a:gd name="connsiteY13" fmla="*/ 1177713 h 2454063"/>
              <a:gd name="connsiteX14" fmla="*/ 315224 w 454944"/>
              <a:gd name="connsiteY14" fmla="*/ 1069763 h 2454063"/>
              <a:gd name="connsiteX15" fmla="*/ 334274 w 454944"/>
              <a:gd name="connsiteY15" fmla="*/ 939588 h 2454063"/>
              <a:gd name="connsiteX16" fmla="*/ 407299 w 454944"/>
              <a:gd name="connsiteY16" fmla="*/ 799888 h 2454063"/>
              <a:gd name="connsiteX17" fmla="*/ 404124 w 454944"/>
              <a:gd name="connsiteY17" fmla="*/ 764963 h 2454063"/>
              <a:gd name="connsiteX18" fmla="*/ 391424 w 454944"/>
              <a:gd name="connsiteY18" fmla="*/ 710988 h 2454063"/>
              <a:gd name="connsiteX19" fmla="*/ 245374 w 454944"/>
              <a:gd name="connsiteY19" fmla="*/ 139488 h 2454063"/>
              <a:gd name="connsiteX20" fmla="*/ 150124 w 454944"/>
              <a:gd name="connsiteY20" fmla="*/ 6138 h 2454063"/>
              <a:gd name="connsiteX21" fmla="*/ 42174 w 454944"/>
              <a:gd name="connsiteY21" fmla="*/ 22013 h 2454063"/>
              <a:gd name="connsiteX22" fmla="*/ 4074 w 454944"/>
              <a:gd name="connsiteY22" fmla="*/ 18838 h 245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4944" h="2454063">
                <a:moveTo>
                  <a:pt x="121549" y="2454063"/>
                </a:moveTo>
                <a:cubicBezTo>
                  <a:pt x="74982" y="2391886"/>
                  <a:pt x="28416" y="2329709"/>
                  <a:pt x="13599" y="2269913"/>
                </a:cubicBezTo>
                <a:cubicBezTo>
                  <a:pt x="-1218" y="2210117"/>
                  <a:pt x="22595" y="2150321"/>
                  <a:pt x="32649" y="2095288"/>
                </a:cubicBezTo>
                <a:cubicBezTo>
                  <a:pt x="42703" y="2040255"/>
                  <a:pt x="51699" y="1981517"/>
                  <a:pt x="73924" y="1939713"/>
                </a:cubicBezTo>
                <a:cubicBezTo>
                  <a:pt x="96149" y="1897909"/>
                  <a:pt x="141657" y="1867217"/>
                  <a:pt x="165999" y="1844463"/>
                </a:cubicBezTo>
                <a:cubicBezTo>
                  <a:pt x="190341" y="1821709"/>
                  <a:pt x="203570" y="1825942"/>
                  <a:pt x="219974" y="1803188"/>
                </a:cubicBezTo>
                <a:cubicBezTo>
                  <a:pt x="236378" y="1780434"/>
                  <a:pt x="255957" y="1735455"/>
                  <a:pt x="264424" y="1707938"/>
                </a:cubicBezTo>
                <a:cubicBezTo>
                  <a:pt x="272891" y="1680421"/>
                  <a:pt x="261249" y="1662430"/>
                  <a:pt x="270774" y="1638088"/>
                </a:cubicBezTo>
                <a:cubicBezTo>
                  <a:pt x="280299" y="1613746"/>
                  <a:pt x="304641" y="1586759"/>
                  <a:pt x="321574" y="1561888"/>
                </a:cubicBezTo>
                <a:cubicBezTo>
                  <a:pt x="338507" y="1537017"/>
                  <a:pt x="354382" y="1510030"/>
                  <a:pt x="372374" y="1488863"/>
                </a:cubicBezTo>
                <a:cubicBezTo>
                  <a:pt x="390366" y="1467696"/>
                  <a:pt x="416295" y="1449705"/>
                  <a:pt x="429524" y="1434888"/>
                </a:cubicBezTo>
                <a:cubicBezTo>
                  <a:pt x="442753" y="1420071"/>
                  <a:pt x="449632" y="1412134"/>
                  <a:pt x="451749" y="1399963"/>
                </a:cubicBezTo>
                <a:cubicBezTo>
                  <a:pt x="453866" y="1387792"/>
                  <a:pt x="461274" y="1398905"/>
                  <a:pt x="442224" y="1361863"/>
                </a:cubicBezTo>
                <a:cubicBezTo>
                  <a:pt x="423174" y="1324821"/>
                  <a:pt x="358616" y="1226396"/>
                  <a:pt x="337449" y="1177713"/>
                </a:cubicBezTo>
                <a:cubicBezTo>
                  <a:pt x="316282" y="1129030"/>
                  <a:pt x="315753" y="1109450"/>
                  <a:pt x="315224" y="1069763"/>
                </a:cubicBezTo>
                <a:cubicBezTo>
                  <a:pt x="314695" y="1030076"/>
                  <a:pt x="318928" y="984567"/>
                  <a:pt x="334274" y="939588"/>
                </a:cubicBezTo>
                <a:cubicBezTo>
                  <a:pt x="349620" y="894609"/>
                  <a:pt x="395657" y="828992"/>
                  <a:pt x="407299" y="799888"/>
                </a:cubicBezTo>
                <a:cubicBezTo>
                  <a:pt x="418941" y="770784"/>
                  <a:pt x="406770" y="779780"/>
                  <a:pt x="404124" y="764963"/>
                </a:cubicBezTo>
                <a:cubicBezTo>
                  <a:pt x="401478" y="750146"/>
                  <a:pt x="417882" y="815234"/>
                  <a:pt x="391424" y="710988"/>
                </a:cubicBezTo>
                <a:cubicBezTo>
                  <a:pt x="364966" y="606742"/>
                  <a:pt x="285591" y="256963"/>
                  <a:pt x="245374" y="139488"/>
                </a:cubicBezTo>
                <a:cubicBezTo>
                  <a:pt x="205157" y="22013"/>
                  <a:pt x="183991" y="25717"/>
                  <a:pt x="150124" y="6138"/>
                </a:cubicBezTo>
                <a:cubicBezTo>
                  <a:pt x="116257" y="-13441"/>
                  <a:pt x="66516" y="19896"/>
                  <a:pt x="42174" y="22013"/>
                </a:cubicBezTo>
                <a:cubicBezTo>
                  <a:pt x="17832" y="24130"/>
                  <a:pt x="-10743" y="18309"/>
                  <a:pt x="4074" y="18838"/>
                </a:cubicBezTo>
              </a:path>
            </a:pathLst>
          </a:custGeom>
          <a:noFill/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Дороги СПБ" descr="C:\Users\Надежда\Desktop\ТПУ Девяткино\Презентация\Слайд 13\дороги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4110" y="768600"/>
            <a:ext cx="7246213" cy="8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Обход Мурино"/>
          <p:cNvPicPr>
            <a:picLocks noChangeAspect="1" noChangeArrowheads="1"/>
          </p:cNvPicPr>
          <p:nvPr/>
        </p:nvPicPr>
        <p:blipFill rotWithShape="1">
          <a:blip r:embed="rId6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73121" y="728232"/>
            <a:ext cx="8140548" cy="810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КАД" descr="C:\Users\Надежда\Desktop\ТПУ Девяткино\Презентация\Слайд 13\КАД-красный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4112" y="768600"/>
            <a:ext cx="7246209" cy="8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Развязка КАД"/>
          <p:cNvSpPr/>
          <p:nvPr/>
        </p:nvSpPr>
        <p:spPr>
          <a:xfrm rot="1431583">
            <a:off x="4166616" y="6201525"/>
            <a:ext cx="990600" cy="427490"/>
          </a:xfrm>
          <a:prstGeom prst="ellipse">
            <a:avLst/>
          </a:prstGeom>
          <a:solidFill>
            <a:srgbClr val="EE1E1E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звязка МАТОКСА"/>
          <p:cNvSpPr/>
          <p:nvPr/>
        </p:nvSpPr>
        <p:spPr>
          <a:xfrm rot="452147">
            <a:off x="7878654" y="765268"/>
            <a:ext cx="828000" cy="504000"/>
          </a:xfrm>
          <a:prstGeom prst="ellipse">
            <a:avLst/>
          </a:prstGeom>
          <a:solidFill>
            <a:srgbClr val="EE1E1E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Мат"/>
          <p:cNvSpPr txBox="1"/>
          <p:nvPr/>
        </p:nvSpPr>
        <p:spPr>
          <a:xfrm rot="16355332">
            <a:off x="7565796" y="1712188"/>
            <a:ext cx="1025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Матокса</a:t>
            </a:r>
            <a:endParaRPr lang="ru-RU" sz="1600" dirty="0"/>
          </a:p>
        </p:txBody>
      </p:sp>
      <p:sp>
        <p:nvSpPr>
          <p:cNvPr id="16" name="кад"/>
          <p:cNvSpPr txBox="1"/>
          <p:nvPr/>
        </p:nvSpPr>
        <p:spPr>
          <a:xfrm rot="4847578">
            <a:off x="2352049" y="3355074"/>
            <a:ext cx="610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КАД</a:t>
            </a:r>
            <a:endParaRPr lang="ru-RU" sz="1600" dirty="0"/>
          </a:p>
        </p:txBody>
      </p:sp>
      <p:sp>
        <p:nvSpPr>
          <p:cNvPr id="17" name="кад"/>
          <p:cNvSpPr txBox="1"/>
          <p:nvPr/>
        </p:nvSpPr>
        <p:spPr>
          <a:xfrm rot="3607644">
            <a:off x="5677500" y="8056885"/>
            <a:ext cx="610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КАД</a:t>
            </a:r>
            <a:endParaRPr lang="ru-RU" sz="1600" dirty="0"/>
          </a:p>
        </p:txBody>
      </p:sp>
      <p:sp>
        <p:nvSpPr>
          <p:cNvPr id="18" name="юкки"/>
          <p:cNvSpPr txBox="1"/>
          <p:nvPr/>
        </p:nvSpPr>
        <p:spPr>
          <a:xfrm>
            <a:off x="6472812" y="707202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Юкки</a:t>
            </a:r>
            <a:endParaRPr lang="ru-RU" sz="1200" dirty="0"/>
          </a:p>
        </p:txBody>
      </p:sp>
      <p:grpSp>
        <p:nvGrpSpPr>
          <p:cNvPr id="2072" name="1 Очередь"/>
          <p:cNvGrpSpPr/>
          <p:nvPr/>
        </p:nvGrpSpPr>
        <p:grpSpPr>
          <a:xfrm>
            <a:off x="4600418" y="130433"/>
            <a:ext cx="3672000" cy="7682977"/>
            <a:chOff x="5844002" y="130433"/>
            <a:chExt cx="3672000" cy="7682977"/>
          </a:xfrm>
        </p:grpSpPr>
        <p:pic>
          <p:nvPicPr>
            <p:cNvPr id="2058" name="Ад верх" descr="C:\Users\Надежда\Desktop\ТПУ Девяткино\Презентация\Слайд 13\Дорога ДС Н-верх.png"/>
            <p:cNvPicPr>
              <a:picLocks noChangeAspect="1" noChangeArrowheads="1"/>
            </p:cNvPicPr>
            <p:nvPr/>
          </p:nvPicPr>
          <p:blipFill rotWithShape="1">
            <a:blip r:embed="rId8" cstate="email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7760000">
              <a:off x="3838513" y="2135922"/>
              <a:ext cx="7682977" cy="36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67" name="Группа 2066"/>
            <p:cNvGrpSpPr/>
            <p:nvPr/>
          </p:nvGrpSpPr>
          <p:grpSpPr>
            <a:xfrm>
              <a:off x="5879982" y="4111995"/>
              <a:ext cx="1346442" cy="2676780"/>
              <a:chOff x="5879982" y="4111995"/>
              <a:chExt cx="1346442" cy="2676780"/>
            </a:xfrm>
          </p:grpSpPr>
          <p:pic>
            <p:nvPicPr>
              <p:cNvPr id="2052" name="Picture 4" descr="C:\Users\Надежда\Desktop\ТПУ Девяткино\Презентация\Слайд 13\1очередь.png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880000">
                <a:off x="5879982" y="4376775"/>
                <a:ext cx="1030865" cy="24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56" name="Группа 2055"/>
              <p:cNvGrpSpPr/>
              <p:nvPr/>
            </p:nvGrpSpPr>
            <p:grpSpPr>
              <a:xfrm>
                <a:off x="6602878" y="4111995"/>
                <a:ext cx="623546" cy="1790865"/>
                <a:chOff x="6602878" y="4111995"/>
                <a:chExt cx="623546" cy="1790865"/>
              </a:xfrm>
            </p:grpSpPr>
            <p:cxnSp>
              <p:nvCxnSpPr>
                <p:cNvPr id="28" name="Прямая соединительная линия 27"/>
                <p:cNvCxnSpPr/>
                <p:nvPr/>
              </p:nvCxnSpPr>
              <p:spPr>
                <a:xfrm flipV="1">
                  <a:off x="7129592" y="4111995"/>
                  <a:ext cx="96832" cy="28799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/>
                <p:cNvCxnSpPr/>
                <p:nvPr/>
              </p:nvCxnSpPr>
              <p:spPr>
                <a:xfrm flipV="1">
                  <a:off x="6602878" y="4399984"/>
                  <a:ext cx="526714" cy="1502876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Прямоугольник 1 оч"/>
            <p:cNvSpPr/>
            <p:nvPr/>
          </p:nvSpPr>
          <p:spPr>
            <a:xfrm rot="1020000">
              <a:off x="6675112" y="5731459"/>
              <a:ext cx="66172" cy="5040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Прямоугольник с одним вырезанным углом 24"/>
          <p:cNvSpPr/>
          <p:nvPr/>
        </p:nvSpPr>
        <p:spPr>
          <a:xfrm rot="1020000">
            <a:off x="5587232" y="5340040"/>
            <a:ext cx="72000" cy="180000"/>
          </a:xfrm>
          <a:prstGeom prst="snip1Rect">
            <a:avLst/>
          </a:prstGeom>
          <a:solidFill>
            <a:srgbClr val="4F8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Выноска 1 12"/>
          <p:cNvSpPr/>
          <p:nvPr/>
        </p:nvSpPr>
        <p:spPr>
          <a:xfrm>
            <a:off x="5997971" y="6019443"/>
            <a:ext cx="383829" cy="612648"/>
          </a:xfrm>
          <a:prstGeom prst="borderCallout1">
            <a:avLst>
              <a:gd name="adj1" fmla="val 18750"/>
              <a:gd name="adj2" fmla="val -8333"/>
              <a:gd name="adj3" fmla="val 19831"/>
              <a:gd name="adj4" fmla="val -14959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5704023" y="5822350"/>
            <a:ext cx="151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ТПУ «Девяткино»</a:t>
            </a:r>
            <a:endParaRPr lang="ru-RU" sz="12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5491360" y="6099349"/>
            <a:ext cx="159499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5790758" y="6785385"/>
            <a:ext cx="1129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</a:rPr>
              <a:t>пос. Мурино</a:t>
            </a:r>
            <a:endParaRPr lang="ru-RU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00549" y="3791982"/>
            <a:ext cx="1025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п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</a:rPr>
              <a:t>ос. Бугры</a:t>
            </a:r>
            <a:endParaRPr lang="ru-RU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11161" y="3766702"/>
            <a:ext cx="120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</a:rPr>
              <a:t>дер. Лаврики</a:t>
            </a:r>
            <a:endParaRPr lang="ru-RU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48801" y="4949602"/>
            <a:ext cx="173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</a:rPr>
              <a:t>пос. </a:t>
            </a:r>
            <a:r>
              <a:rPr lang="ru-RU" sz="1200" dirty="0" err="1" smtClean="0">
                <a:solidFill>
                  <a:schemeClr val="bg1">
                    <a:lumMod val="50000"/>
                  </a:schemeClr>
                </a:solidFill>
              </a:rPr>
              <a:t>Новодевяткино</a:t>
            </a:r>
            <a:endParaRPr lang="ru-RU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пискар"/>
          <p:cNvSpPr txBox="1"/>
          <p:nvPr/>
        </p:nvSpPr>
        <p:spPr>
          <a:xfrm rot="19817601">
            <a:off x="6525909" y="8319784"/>
            <a:ext cx="1532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Пискаревский пр.</a:t>
            </a:r>
            <a:endParaRPr lang="ru-RU" sz="1200" dirty="0"/>
          </a:p>
        </p:txBody>
      </p:sp>
      <p:sp>
        <p:nvSpPr>
          <p:cNvPr id="51" name="юкки"/>
          <p:cNvSpPr txBox="1"/>
          <p:nvPr/>
        </p:nvSpPr>
        <p:spPr>
          <a:xfrm rot="4274256">
            <a:off x="4094232" y="1074418"/>
            <a:ext cx="929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err="1" smtClean="0"/>
              <a:t>Энколово</a:t>
            </a:r>
            <a:endParaRPr lang="ru-RU" sz="1200" dirty="0"/>
          </a:p>
        </p:txBody>
      </p:sp>
      <p:sp>
        <p:nvSpPr>
          <p:cNvPr id="52" name="СПБ_текст"/>
          <p:cNvSpPr>
            <a:spLocks noChangeArrowheads="1"/>
          </p:cNvSpPr>
          <p:nvPr/>
        </p:nvSpPr>
        <p:spPr bwMode="auto">
          <a:xfrm>
            <a:off x="1981264" y="7105650"/>
            <a:ext cx="180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400" dirty="0">
                <a:solidFill>
                  <a:srgbClr val="00385E"/>
                </a:solidFill>
              </a:rPr>
              <a:t>Санкт-Петербург</a:t>
            </a:r>
          </a:p>
        </p:txBody>
      </p:sp>
      <p:sp>
        <p:nvSpPr>
          <p:cNvPr id="53" name="Бугры_текст"/>
          <p:cNvSpPr>
            <a:spLocks noChangeArrowheads="1"/>
          </p:cNvSpPr>
          <p:nvPr/>
        </p:nvSpPr>
        <p:spPr bwMode="auto">
          <a:xfrm>
            <a:off x="2519103" y="1428500"/>
            <a:ext cx="1800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ru-RU" altLang="ru-RU" sz="1400" dirty="0">
                <a:solidFill>
                  <a:srgbClr val="00385E"/>
                </a:solidFill>
              </a:rPr>
              <a:t>Бугровское сельское поселение</a:t>
            </a:r>
          </a:p>
        </p:txBody>
      </p:sp>
      <p:sp>
        <p:nvSpPr>
          <p:cNvPr id="54" name="Кузьмо_текст"/>
          <p:cNvSpPr>
            <a:spLocks noChangeArrowheads="1"/>
          </p:cNvSpPr>
          <p:nvPr/>
        </p:nvSpPr>
        <p:spPr bwMode="auto">
          <a:xfrm>
            <a:off x="5618226" y="882650"/>
            <a:ext cx="180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ru-RU" altLang="ru-RU" sz="1400" dirty="0">
                <a:solidFill>
                  <a:srgbClr val="00385E"/>
                </a:solidFill>
              </a:rPr>
              <a:t>Кузьмоловское городское поселение</a:t>
            </a:r>
          </a:p>
        </p:txBody>
      </p:sp>
      <p:sp>
        <p:nvSpPr>
          <p:cNvPr id="55" name="Новодев_текст"/>
          <p:cNvSpPr>
            <a:spLocks noChangeArrowheads="1"/>
          </p:cNvSpPr>
          <p:nvPr/>
        </p:nvSpPr>
        <p:spPr bwMode="auto">
          <a:xfrm>
            <a:off x="6295771" y="3937000"/>
            <a:ext cx="187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ru-RU" altLang="ru-RU" sz="1400" dirty="0">
                <a:solidFill>
                  <a:srgbClr val="00385E"/>
                </a:solidFill>
              </a:rPr>
              <a:t>Новодевяткинское сельское</a:t>
            </a:r>
          </a:p>
          <a:p>
            <a:pPr algn="ctr"/>
            <a:r>
              <a:rPr lang="ru-RU" altLang="ru-RU" sz="1400" dirty="0">
                <a:solidFill>
                  <a:srgbClr val="00385E"/>
                </a:solidFill>
              </a:rPr>
              <a:t> поселение</a:t>
            </a:r>
          </a:p>
        </p:txBody>
      </p:sp>
      <p:sp>
        <p:nvSpPr>
          <p:cNvPr id="56" name="Мурино_текст"/>
          <p:cNvSpPr>
            <a:spLocks noChangeArrowheads="1"/>
          </p:cNvSpPr>
          <p:nvPr/>
        </p:nvSpPr>
        <p:spPr bwMode="auto">
          <a:xfrm>
            <a:off x="4783972" y="3048339"/>
            <a:ext cx="1800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ru-RU" altLang="ru-RU" sz="1400" dirty="0">
                <a:solidFill>
                  <a:srgbClr val="00385E"/>
                </a:solidFill>
              </a:rPr>
              <a:t>Муринское</a:t>
            </a:r>
          </a:p>
          <a:p>
            <a:pPr algn="ctr"/>
            <a:r>
              <a:rPr lang="ru-RU" altLang="ru-RU" sz="1400" dirty="0">
                <a:solidFill>
                  <a:srgbClr val="00385E"/>
                </a:solidFill>
              </a:rPr>
              <a:t>сельское </a:t>
            </a:r>
          </a:p>
          <a:p>
            <a:pPr algn="ctr"/>
            <a:r>
              <a:rPr lang="ru-RU" altLang="ru-RU" sz="1400" dirty="0">
                <a:solidFill>
                  <a:srgbClr val="00385E"/>
                </a:solidFill>
              </a:rPr>
              <a:t>поселение</a:t>
            </a:r>
          </a:p>
        </p:txBody>
      </p:sp>
      <p:sp>
        <p:nvSpPr>
          <p:cNvPr id="57" name="Всеволожск_текст"/>
          <p:cNvSpPr/>
          <p:nvPr/>
        </p:nvSpPr>
        <p:spPr>
          <a:xfrm flipH="1">
            <a:off x="6732651" y="6600825"/>
            <a:ext cx="1800000" cy="1295400"/>
          </a:xfrm>
          <a:custGeom>
            <a:avLst/>
            <a:gdLst>
              <a:gd name="connsiteX0" fmla="*/ 0 w 2977900"/>
              <a:gd name="connsiteY0" fmla="*/ 0 h 612648"/>
              <a:gd name="connsiteX1" fmla="*/ 2977900 w 2977900"/>
              <a:gd name="connsiteY1" fmla="*/ 0 h 612648"/>
              <a:gd name="connsiteX2" fmla="*/ 2977900 w 2977900"/>
              <a:gd name="connsiteY2" fmla="*/ 612648 h 612648"/>
              <a:gd name="connsiteX3" fmla="*/ 0 w 2977900"/>
              <a:gd name="connsiteY3" fmla="*/ 612648 h 612648"/>
              <a:gd name="connsiteX4" fmla="*/ 0 w 2977900"/>
              <a:gd name="connsiteY4" fmla="*/ 0 h 612648"/>
              <a:gd name="connsiteX0" fmla="*/ -111612 w 2977900"/>
              <a:gd name="connsiteY0" fmla="*/ 114872 h 612648"/>
              <a:gd name="connsiteX1" fmla="*/ -1382996 w 2977900"/>
              <a:gd name="connsiteY1" fmla="*/ 114872 h 612648"/>
              <a:gd name="connsiteX2" fmla="*/ -1389697 w 2977900"/>
              <a:gd name="connsiteY2" fmla="*/ 689229 h 612648"/>
              <a:gd name="connsiteX0" fmla="*/ 1389697 w 4367597"/>
              <a:gd name="connsiteY0" fmla="*/ 352848 h 1042077"/>
              <a:gd name="connsiteX1" fmla="*/ 4367597 w 4367597"/>
              <a:gd name="connsiteY1" fmla="*/ 352848 h 1042077"/>
              <a:gd name="connsiteX2" fmla="*/ 4367597 w 4367597"/>
              <a:gd name="connsiteY2" fmla="*/ 965496 h 1042077"/>
              <a:gd name="connsiteX3" fmla="*/ 432434 w 4367597"/>
              <a:gd name="connsiteY3" fmla="*/ 0 h 1042077"/>
              <a:gd name="connsiteX4" fmla="*/ 1389697 w 4367597"/>
              <a:gd name="connsiteY4" fmla="*/ 965496 h 1042077"/>
              <a:gd name="connsiteX5" fmla="*/ 1389697 w 4367597"/>
              <a:gd name="connsiteY5" fmla="*/ 352848 h 1042077"/>
              <a:gd name="connsiteX0" fmla="*/ 1278085 w 4367597"/>
              <a:gd name="connsiteY0" fmla="*/ 467720 h 1042077"/>
              <a:gd name="connsiteX1" fmla="*/ 6701 w 4367597"/>
              <a:gd name="connsiteY1" fmla="*/ 467720 h 1042077"/>
              <a:gd name="connsiteX2" fmla="*/ 0 w 4367597"/>
              <a:gd name="connsiteY2" fmla="*/ 1042077 h 1042077"/>
              <a:gd name="connsiteX0" fmla="*/ 1389697 w 4367597"/>
              <a:gd name="connsiteY0" fmla="*/ 783771 h 1473000"/>
              <a:gd name="connsiteX1" fmla="*/ 2001769 w 4367597"/>
              <a:gd name="connsiteY1" fmla="*/ 0 h 1473000"/>
              <a:gd name="connsiteX2" fmla="*/ 4367597 w 4367597"/>
              <a:gd name="connsiteY2" fmla="*/ 1396419 h 1473000"/>
              <a:gd name="connsiteX3" fmla="*/ 432434 w 4367597"/>
              <a:gd name="connsiteY3" fmla="*/ 430923 h 1473000"/>
              <a:gd name="connsiteX4" fmla="*/ 1389697 w 4367597"/>
              <a:gd name="connsiteY4" fmla="*/ 1396419 h 1473000"/>
              <a:gd name="connsiteX5" fmla="*/ 1389697 w 4367597"/>
              <a:gd name="connsiteY5" fmla="*/ 783771 h 1473000"/>
              <a:gd name="connsiteX0" fmla="*/ 1278085 w 4367597"/>
              <a:gd name="connsiteY0" fmla="*/ 898643 h 1473000"/>
              <a:gd name="connsiteX1" fmla="*/ 6701 w 4367597"/>
              <a:gd name="connsiteY1" fmla="*/ 898643 h 1473000"/>
              <a:gd name="connsiteX2" fmla="*/ 0 w 4367597"/>
              <a:gd name="connsiteY2" fmla="*/ 1473000 h 1473000"/>
              <a:gd name="connsiteX0" fmla="*/ 1389697 w 2596855"/>
              <a:gd name="connsiteY0" fmla="*/ 783771 h 1473000"/>
              <a:gd name="connsiteX1" fmla="*/ 2001769 w 2596855"/>
              <a:gd name="connsiteY1" fmla="*/ 0 h 1473000"/>
              <a:gd name="connsiteX2" fmla="*/ 2596855 w 2596855"/>
              <a:gd name="connsiteY2" fmla="*/ 757790 h 1473000"/>
              <a:gd name="connsiteX3" fmla="*/ 432434 w 2596855"/>
              <a:gd name="connsiteY3" fmla="*/ 430923 h 1473000"/>
              <a:gd name="connsiteX4" fmla="*/ 1389697 w 2596855"/>
              <a:gd name="connsiteY4" fmla="*/ 1396419 h 1473000"/>
              <a:gd name="connsiteX5" fmla="*/ 1389697 w 2596855"/>
              <a:gd name="connsiteY5" fmla="*/ 783771 h 1473000"/>
              <a:gd name="connsiteX0" fmla="*/ 1278085 w 2596855"/>
              <a:gd name="connsiteY0" fmla="*/ 898643 h 1473000"/>
              <a:gd name="connsiteX1" fmla="*/ 6701 w 2596855"/>
              <a:gd name="connsiteY1" fmla="*/ 898643 h 1473000"/>
              <a:gd name="connsiteX2" fmla="*/ 0 w 2596855"/>
              <a:gd name="connsiteY2" fmla="*/ 1473000 h 1473000"/>
              <a:gd name="connsiteX0" fmla="*/ 1389697 w 2596855"/>
              <a:gd name="connsiteY0" fmla="*/ 802791 h 1492020"/>
              <a:gd name="connsiteX1" fmla="*/ 2001769 w 2596855"/>
              <a:gd name="connsiteY1" fmla="*/ 19020 h 1492020"/>
              <a:gd name="connsiteX2" fmla="*/ 2596855 w 2596855"/>
              <a:gd name="connsiteY2" fmla="*/ 776810 h 1492020"/>
              <a:gd name="connsiteX3" fmla="*/ 55062 w 2596855"/>
              <a:gd name="connsiteY3" fmla="*/ 0 h 1492020"/>
              <a:gd name="connsiteX4" fmla="*/ 1389697 w 2596855"/>
              <a:gd name="connsiteY4" fmla="*/ 1415439 h 1492020"/>
              <a:gd name="connsiteX5" fmla="*/ 1389697 w 2596855"/>
              <a:gd name="connsiteY5" fmla="*/ 802791 h 1492020"/>
              <a:gd name="connsiteX0" fmla="*/ 1278085 w 2596855"/>
              <a:gd name="connsiteY0" fmla="*/ 917663 h 1492020"/>
              <a:gd name="connsiteX1" fmla="*/ 6701 w 2596855"/>
              <a:gd name="connsiteY1" fmla="*/ 917663 h 1492020"/>
              <a:gd name="connsiteX2" fmla="*/ 0 w 2596855"/>
              <a:gd name="connsiteY2" fmla="*/ 1492020 h 1492020"/>
              <a:gd name="connsiteX0" fmla="*/ 1389697 w 2001769"/>
              <a:gd name="connsiteY0" fmla="*/ 1085540 h 1774769"/>
              <a:gd name="connsiteX1" fmla="*/ 2001769 w 2001769"/>
              <a:gd name="connsiteY1" fmla="*/ 301769 h 1774769"/>
              <a:gd name="connsiteX2" fmla="*/ 1856627 w 2001769"/>
              <a:gd name="connsiteY2" fmla="*/ 16 h 1774769"/>
              <a:gd name="connsiteX3" fmla="*/ 55062 w 2001769"/>
              <a:gd name="connsiteY3" fmla="*/ 282749 h 1774769"/>
              <a:gd name="connsiteX4" fmla="*/ 1389697 w 2001769"/>
              <a:gd name="connsiteY4" fmla="*/ 1698188 h 1774769"/>
              <a:gd name="connsiteX5" fmla="*/ 1389697 w 2001769"/>
              <a:gd name="connsiteY5" fmla="*/ 1085540 h 1774769"/>
              <a:gd name="connsiteX0" fmla="*/ 1278085 w 2001769"/>
              <a:gd name="connsiteY0" fmla="*/ 1200412 h 1774769"/>
              <a:gd name="connsiteX1" fmla="*/ 6701 w 2001769"/>
              <a:gd name="connsiteY1" fmla="*/ 1200412 h 1774769"/>
              <a:gd name="connsiteX2" fmla="*/ 0 w 2001769"/>
              <a:gd name="connsiteY2" fmla="*/ 1774769 h 1774769"/>
              <a:gd name="connsiteX0" fmla="*/ 1389697 w 2001769"/>
              <a:gd name="connsiteY0" fmla="*/ 1085540 h 1774769"/>
              <a:gd name="connsiteX1" fmla="*/ 2001769 w 2001769"/>
              <a:gd name="connsiteY1" fmla="*/ 301769 h 1774769"/>
              <a:gd name="connsiteX2" fmla="*/ 1856627 w 2001769"/>
              <a:gd name="connsiteY2" fmla="*/ 16 h 1774769"/>
              <a:gd name="connsiteX3" fmla="*/ 55062 w 2001769"/>
              <a:gd name="connsiteY3" fmla="*/ 282749 h 1774769"/>
              <a:gd name="connsiteX4" fmla="*/ 25354 w 2001769"/>
              <a:gd name="connsiteY4" fmla="*/ 1074073 h 1774769"/>
              <a:gd name="connsiteX5" fmla="*/ 1389697 w 2001769"/>
              <a:gd name="connsiteY5" fmla="*/ 1085540 h 1774769"/>
              <a:gd name="connsiteX0" fmla="*/ 1278085 w 2001769"/>
              <a:gd name="connsiteY0" fmla="*/ 1200412 h 1774769"/>
              <a:gd name="connsiteX1" fmla="*/ 6701 w 2001769"/>
              <a:gd name="connsiteY1" fmla="*/ 1200412 h 1774769"/>
              <a:gd name="connsiteX2" fmla="*/ 0 w 2001769"/>
              <a:gd name="connsiteY2" fmla="*/ 1774769 h 1774769"/>
              <a:gd name="connsiteX0" fmla="*/ 2246040 w 2246040"/>
              <a:gd name="connsiteY0" fmla="*/ 1071026 h 1774769"/>
              <a:gd name="connsiteX1" fmla="*/ 2001769 w 2246040"/>
              <a:gd name="connsiteY1" fmla="*/ 301769 h 1774769"/>
              <a:gd name="connsiteX2" fmla="*/ 1856627 w 2246040"/>
              <a:gd name="connsiteY2" fmla="*/ 16 h 1774769"/>
              <a:gd name="connsiteX3" fmla="*/ 55062 w 2246040"/>
              <a:gd name="connsiteY3" fmla="*/ 282749 h 1774769"/>
              <a:gd name="connsiteX4" fmla="*/ 25354 w 2246040"/>
              <a:gd name="connsiteY4" fmla="*/ 1074073 h 1774769"/>
              <a:gd name="connsiteX5" fmla="*/ 2246040 w 2246040"/>
              <a:gd name="connsiteY5" fmla="*/ 1071026 h 1774769"/>
              <a:gd name="connsiteX0" fmla="*/ 1278085 w 2246040"/>
              <a:gd name="connsiteY0" fmla="*/ 1200412 h 1774769"/>
              <a:gd name="connsiteX1" fmla="*/ 6701 w 2246040"/>
              <a:gd name="connsiteY1" fmla="*/ 1200412 h 1774769"/>
              <a:gd name="connsiteX2" fmla="*/ 0 w 2246040"/>
              <a:gd name="connsiteY2" fmla="*/ 1774769 h 1774769"/>
              <a:gd name="connsiteX0" fmla="*/ 2246040 w 2246040"/>
              <a:gd name="connsiteY0" fmla="*/ 1071026 h 1774769"/>
              <a:gd name="connsiteX1" fmla="*/ 2001769 w 2246040"/>
              <a:gd name="connsiteY1" fmla="*/ 301769 h 1774769"/>
              <a:gd name="connsiteX2" fmla="*/ 1856627 w 2246040"/>
              <a:gd name="connsiteY2" fmla="*/ 16 h 1774769"/>
              <a:gd name="connsiteX3" fmla="*/ 55062 w 2246040"/>
              <a:gd name="connsiteY3" fmla="*/ 282749 h 1774769"/>
              <a:gd name="connsiteX4" fmla="*/ 25354 w 2246040"/>
              <a:gd name="connsiteY4" fmla="*/ 1074073 h 1774769"/>
              <a:gd name="connsiteX5" fmla="*/ 2246040 w 2246040"/>
              <a:gd name="connsiteY5" fmla="*/ 1071026 h 1774769"/>
              <a:gd name="connsiteX0" fmla="*/ 1902199 w 2246040"/>
              <a:gd name="connsiteY0" fmla="*/ 1374583 h 1774769"/>
              <a:gd name="connsiteX1" fmla="*/ 6701 w 2246040"/>
              <a:gd name="connsiteY1" fmla="*/ 1200412 h 1774769"/>
              <a:gd name="connsiteX2" fmla="*/ 0 w 2246040"/>
              <a:gd name="connsiteY2" fmla="*/ 1774769 h 1774769"/>
              <a:gd name="connsiteX0" fmla="*/ 2254125 w 2254125"/>
              <a:gd name="connsiteY0" fmla="*/ 1071026 h 1774769"/>
              <a:gd name="connsiteX1" fmla="*/ 2009854 w 2254125"/>
              <a:gd name="connsiteY1" fmla="*/ 301769 h 1774769"/>
              <a:gd name="connsiteX2" fmla="*/ 1864712 w 2254125"/>
              <a:gd name="connsiteY2" fmla="*/ 16 h 1774769"/>
              <a:gd name="connsiteX3" fmla="*/ 63147 w 2254125"/>
              <a:gd name="connsiteY3" fmla="*/ 282749 h 1774769"/>
              <a:gd name="connsiteX4" fmla="*/ 33439 w 2254125"/>
              <a:gd name="connsiteY4" fmla="*/ 1074073 h 1774769"/>
              <a:gd name="connsiteX5" fmla="*/ 2254125 w 2254125"/>
              <a:gd name="connsiteY5" fmla="*/ 1071026 h 1774769"/>
              <a:gd name="connsiteX0" fmla="*/ 1910284 w 2254125"/>
              <a:gd name="connsiteY0" fmla="*/ 1374583 h 1774769"/>
              <a:gd name="connsiteX1" fmla="*/ 272 w 2254125"/>
              <a:gd name="connsiteY1" fmla="*/ 1389097 h 1774769"/>
              <a:gd name="connsiteX2" fmla="*/ 8085 w 2254125"/>
              <a:gd name="connsiteY2" fmla="*/ 1774769 h 177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125" h="1774769" stroke="0" extrusionOk="0">
                <a:moveTo>
                  <a:pt x="2254125" y="1071026"/>
                </a:moveTo>
                <a:lnTo>
                  <a:pt x="2009854" y="301769"/>
                </a:lnTo>
                <a:lnTo>
                  <a:pt x="1864712" y="16"/>
                </a:lnTo>
                <a:cubicBezTo>
                  <a:pt x="949715" y="-2502"/>
                  <a:pt x="978144" y="285267"/>
                  <a:pt x="63147" y="282749"/>
                </a:cubicBezTo>
                <a:lnTo>
                  <a:pt x="33439" y="1074073"/>
                </a:lnTo>
                <a:lnTo>
                  <a:pt x="2254125" y="1071026"/>
                </a:lnTo>
                <a:close/>
              </a:path>
              <a:path w="2254125" h="1774769" fill="none" extrusionOk="0">
                <a:moveTo>
                  <a:pt x="1910284" y="1374583"/>
                </a:moveTo>
                <a:lnTo>
                  <a:pt x="272" y="1389097"/>
                </a:lnTo>
                <a:cubicBezTo>
                  <a:pt x="-1962" y="1580549"/>
                  <a:pt x="10319" y="1583317"/>
                  <a:pt x="8085" y="1774769"/>
                </a:cubicBezTo>
              </a:path>
            </a:pathLst>
          </a:cu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dirty="0">
                <a:solidFill>
                  <a:srgbClr val="0038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 «Город Всеволожск»</a:t>
            </a:r>
          </a:p>
        </p:txBody>
      </p:sp>
      <p:grpSp>
        <p:nvGrpSpPr>
          <p:cNvPr id="2071" name="3 Очередь"/>
          <p:cNvGrpSpPr/>
          <p:nvPr/>
        </p:nvGrpSpPr>
        <p:grpSpPr>
          <a:xfrm>
            <a:off x="4649436" y="4107850"/>
            <a:ext cx="2111321" cy="2575334"/>
            <a:chOff x="5893020" y="4107850"/>
            <a:chExt cx="2111321" cy="2575334"/>
          </a:xfrm>
        </p:grpSpPr>
        <p:sp>
          <p:nvSpPr>
            <p:cNvPr id="48" name="Прямоугольник 3 оч"/>
            <p:cNvSpPr/>
            <p:nvPr/>
          </p:nvSpPr>
          <p:spPr>
            <a:xfrm rot="1020000">
              <a:off x="6596436" y="5757434"/>
              <a:ext cx="368121" cy="5040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070" name="АД полное развитие"/>
            <p:cNvGrpSpPr/>
            <p:nvPr/>
          </p:nvGrpSpPr>
          <p:grpSpPr>
            <a:xfrm>
              <a:off x="5893020" y="4107850"/>
              <a:ext cx="2111321" cy="2575334"/>
              <a:chOff x="5893020" y="4107850"/>
              <a:chExt cx="2111321" cy="2575334"/>
            </a:xfrm>
          </p:grpSpPr>
          <p:grpSp>
            <p:nvGrpSpPr>
              <p:cNvPr id="2048" name="Группа 2047"/>
              <p:cNvGrpSpPr/>
              <p:nvPr/>
            </p:nvGrpSpPr>
            <p:grpSpPr>
              <a:xfrm>
                <a:off x="5893020" y="4379184"/>
                <a:ext cx="2111321" cy="2304000"/>
                <a:chOff x="5870385" y="4366972"/>
                <a:chExt cx="2111321" cy="2304000"/>
              </a:xfrm>
            </p:grpSpPr>
            <p:pic>
              <p:nvPicPr>
                <p:cNvPr id="2053" name="Picture 5" descr="C:\Users\Надежда\Desktop\ТПУ Девяткино\Презентация\Слайд 13\СИТУАЦИОННАЯ СХЕМА ДЛЯ ПРЗЕНТАЦИИ Model (1).png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1886762">
                  <a:off x="5870385" y="4366972"/>
                  <a:ext cx="1122429" cy="230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стар мурино"/>
                <p:cNvPicPr>
                  <a:picLocks noChangeAspect="1" noChangeArrowheads="1"/>
                </p:cNvPicPr>
                <p:nvPr/>
              </p:nvPicPr>
              <p:blipFill>
                <a:blip r:embed="rId12" cstate="email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73706" y="4811910"/>
                  <a:ext cx="1008000" cy="9129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069" name="Полилиния 2068"/>
              <p:cNvSpPr/>
              <p:nvPr/>
            </p:nvSpPr>
            <p:spPr>
              <a:xfrm>
                <a:off x="7081666" y="4107850"/>
                <a:ext cx="138067" cy="418100"/>
              </a:xfrm>
              <a:custGeom>
                <a:avLst/>
                <a:gdLst>
                  <a:gd name="connsiteX0" fmla="*/ 0 w 177617"/>
                  <a:gd name="connsiteY0" fmla="*/ 435281 h 435281"/>
                  <a:gd name="connsiteX1" fmla="*/ 134858 w 177617"/>
                  <a:gd name="connsiteY1" fmla="*/ 30708 h 435281"/>
                  <a:gd name="connsiteX2" fmla="*/ 177617 w 177617"/>
                  <a:gd name="connsiteY2" fmla="*/ 27419 h 435281"/>
                  <a:gd name="connsiteX0" fmla="*/ 0 w 134858"/>
                  <a:gd name="connsiteY0" fmla="*/ 404573 h 404573"/>
                  <a:gd name="connsiteX1" fmla="*/ 134858 w 134858"/>
                  <a:gd name="connsiteY1" fmla="*/ 0 h 404573"/>
                  <a:gd name="connsiteX0" fmla="*/ 0 w 153375"/>
                  <a:gd name="connsiteY0" fmla="*/ 439627 h 439627"/>
                  <a:gd name="connsiteX1" fmla="*/ 153375 w 153375"/>
                  <a:gd name="connsiteY1" fmla="*/ 0 h 439627"/>
                  <a:gd name="connsiteX0" fmla="*/ 0 w 153375"/>
                  <a:gd name="connsiteY0" fmla="*/ 439639 h 439639"/>
                  <a:gd name="connsiteX1" fmla="*/ 153375 w 153375"/>
                  <a:gd name="connsiteY1" fmla="*/ 12 h 43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375" h="439639">
                    <a:moveTo>
                      <a:pt x="0" y="439639"/>
                    </a:moveTo>
                    <a:cubicBezTo>
                      <a:pt x="52627" y="271341"/>
                      <a:pt x="150225" y="-2120"/>
                      <a:pt x="153375" y="12"/>
                    </a:cubicBezTo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073" name="TextBox 2072"/>
          <p:cNvSpPr txBox="1"/>
          <p:nvPr/>
        </p:nvSpPr>
        <p:spPr>
          <a:xfrm>
            <a:off x="8921627" y="3247352"/>
            <a:ext cx="3879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Кольцевая автодорога вокруг Санкт-Петербурга</a:t>
            </a:r>
            <a:endParaRPr lang="ru-RU" sz="1200" dirty="0"/>
          </a:p>
        </p:txBody>
      </p:sp>
      <p:sp>
        <p:nvSpPr>
          <p:cNvPr id="2074" name="Желдор"/>
          <p:cNvSpPr/>
          <p:nvPr/>
        </p:nvSpPr>
        <p:spPr>
          <a:xfrm>
            <a:off x="5241423" y="786384"/>
            <a:ext cx="2055489" cy="8046720"/>
          </a:xfrm>
          <a:custGeom>
            <a:avLst/>
            <a:gdLst>
              <a:gd name="connsiteX0" fmla="*/ 43809 w 2969889"/>
              <a:gd name="connsiteY0" fmla="*/ 8046720 h 8046720"/>
              <a:gd name="connsiteX1" fmla="*/ 25521 w 2969889"/>
              <a:gd name="connsiteY1" fmla="*/ 6199632 h 8046720"/>
              <a:gd name="connsiteX2" fmla="*/ 62097 w 2969889"/>
              <a:gd name="connsiteY2" fmla="*/ 5980176 h 8046720"/>
              <a:gd name="connsiteX3" fmla="*/ 720465 w 2969889"/>
              <a:gd name="connsiteY3" fmla="*/ 3986784 h 8046720"/>
              <a:gd name="connsiteX4" fmla="*/ 1433697 w 2969889"/>
              <a:gd name="connsiteY4" fmla="*/ 1755648 h 8046720"/>
              <a:gd name="connsiteX5" fmla="*/ 2055489 w 2969889"/>
              <a:gd name="connsiteY5" fmla="*/ 0 h 8046720"/>
              <a:gd name="connsiteX6" fmla="*/ 2055489 w 2969889"/>
              <a:gd name="connsiteY6" fmla="*/ 0 h 8046720"/>
              <a:gd name="connsiteX7" fmla="*/ 2055489 w 2969889"/>
              <a:gd name="connsiteY7" fmla="*/ 0 h 8046720"/>
              <a:gd name="connsiteX8" fmla="*/ 2055489 w 2969889"/>
              <a:gd name="connsiteY8" fmla="*/ 0 h 8046720"/>
              <a:gd name="connsiteX9" fmla="*/ 2969889 w 2969889"/>
              <a:gd name="connsiteY9" fmla="*/ 822960 h 8046720"/>
              <a:gd name="connsiteX0" fmla="*/ 43809 w 2055489"/>
              <a:gd name="connsiteY0" fmla="*/ 8046720 h 8046720"/>
              <a:gd name="connsiteX1" fmla="*/ 25521 w 2055489"/>
              <a:gd name="connsiteY1" fmla="*/ 6199632 h 8046720"/>
              <a:gd name="connsiteX2" fmla="*/ 62097 w 2055489"/>
              <a:gd name="connsiteY2" fmla="*/ 5980176 h 8046720"/>
              <a:gd name="connsiteX3" fmla="*/ 720465 w 2055489"/>
              <a:gd name="connsiteY3" fmla="*/ 3986784 h 8046720"/>
              <a:gd name="connsiteX4" fmla="*/ 1433697 w 2055489"/>
              <a:gd name="connsiteY4" fmla="*/ 1755648 h 8046720"/>
              <a:gd name="connsiteX5" fmla="*/ 2055489 w 2055489"/>
              <a:gd name="connsiteY5" fmla="*/ 0 h 8046720"/>
              <a:gd name="connsiteX6" fmla="*/ 2055489 w 2055489"/>
              <a:gd name="connsiteY6" fmla="*/ 0 h 8046720"/>
              <a:gd name="connsiteX7" fmla="*/ 2055489 w 2055489"/>
              <a:gd name="connsiteY7" fmla="*/ 0 h 8046720"/>
              <a:gd name="connsiteX8" fmla="*/ 2055489 w 2055489"/>
              <a:gd name="connsiteY8" fmla="*/ 0 h 804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5489" h="8046720">
                <a:moveTo>
                  <a:pt x="43809" y="8046720"/>
                </a:moveTo>
                <a:cubicBezTo>
                  <a:pt x="33141" y="7295388"/>
                  <a:pt x="22473" y="6544056"/>
                  <a:pt x="25521" y="6199632"/>
                </a:cubicBezTo>
                <a:cubicBezTo>
                  <a:pt x="28569" y="5855208"/>
                  <a:pt x="-53727" y="6348984"/>
                  <a:pt x="62097" y="5980176"/>
                </a:cubicBezTo>
                <a:cubicBezTo>
                  <a:pt x="177921" y="5611368"/>
                  <a:pt x="491865" y="4690872"/>
                  <a:pt x="720465" y="3986784"/>
                </a:cubicBezTo>
                <a:cubicBezTo>
                  <a:pt x="949065" y="3282696"/>
                  <a:pt x="1211193" y="2420112"/>
                  <a:pt x="1433697" y="1755648"/>
                </a:cubicBezTo>
                <a:cubicBezTo>
                  <a:pt x="1656201" y="1091184"/>
                  <a:pt x="2055489" y="0"/>
                  <a:pt x="2055489" y="0"/>
                </a:cubicBezTo>
                <a:lnTo>
                  <a:pt x="2055489" y="0"/>
                </a:lnTo>
                <a:lnTo>
                  <a:pt x="2055489" y="0"/>
                </a:lnTo>
                <a:lnTo>
                  <a:pt x="2055489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75" name="Овал 2074"/>
          <p:cNvSpPr/>
          <p:nvPr/>
        </p:nvSpPr>
        <p:spPr>
          <a:xfrm>
            <a:off x="5523121" y="4603894"/>
            <a:ext cx="568226" cy="411699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8938742" y="2401516"/>
            <a:ext cx="3709285" cy="5325163"/>
            <a:chOff x="8909435" y="905887"/>
            <a:chExt cx="3709285" cy="4865913"/>
          </a:xfrm>
        </p:grpSpPr>
        <p:sp>
          <p:nvSpPr>
            <p:cNvPr id="74" name="TextBox 73"/>
            <p:cNvSpPr txBox="1"/>
            <p:nvPr/>
          </p:nvSpPr>
          <p:spPr>
            <a:xfrm>
              <a:off x="8921626" y="905887"/>
              <a:ext cx="36970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/>
                <a:t>ОБЪЕКТЫ, ОБЕСПЕЧИВАЮЩИЕ </a:t>
              </a:r>
            </a:p>
            <a:p>
              <a:pPr algn="ctr"/>
              <a:r>
                <a:rPr lang="ru-RU" sz="1200" dirty="0" smtClean="0"/>
                <a:t>ТРАНСПОРТНУЮ ДОСТУПНОСТЬ</a:t>
              </a:r>
            </a:p>
            <a:p>
              <a:pPr algn="ctr"/>
              <a:endParaRPr lang="ru-RU" sz="1200" dirty="0" smtClean="0"/>
            </a:p>
            <a:p>
              <a:r>
                <a:rPr lang="ru-RU" sz="1200" dirty="0" smtClean="0"/>
                <a:t>СУЩЕСТВУЮЩИЕ: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921627" y="1902682"/>
              <a:ext cx="31714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 smtClean="0"/>
                <a:t>Автодорога Санкт-Петербург - Матокса</a:t>
              </a:r>
              <a:endParaRPr lang="ru-RU" sz="12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909435" y="2700951"/>
              <a:ext cx="14666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 smtClean="0"/>
                <a:t>ПЛАНИРУЕМЫЕ:</a:t>
              </a:r>
              <a:endParaRPr lang="ru-RU" sz="12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909435" y="2987455"/>
              <a:ext cx="360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 smtClean="0"/>
                <a:t>Строительство региональной автодороги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921627" y="3855715"/>
              <a:ext cx="360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 smtClean="0"/>
                <a:t>Подключение к автодороге</a:t>
              </a:r>
            </a:p>
            <a:p>
              <a:r>
                <a:rPr lang="ru-RU" sz="1200" dirty="0" smtClean="0"/>
                <a:t>Санкт-Петербург – Матокса (развязка)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909435" y="2219674"/>
              <a:ext cx="2538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 smtClean="0"/>
                <a:t>Приозерское направление </a:t>
              </a:r>
            </a:p>
            <a:p>
              <a:r>
                <a:rPr lang="ru-RU" sz="1200" dirty="0" smtClean="0"/>
                <a:t>Октябрьской железной дороги</a:t>
              </a:r>
              <a:endParaRPr lang="ru-RU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921627" y="4940803"/>
              <a:ext cx="360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/>
                <a:t>Строительство путепровода через железнодорожную линию с подключением к региональной автодороге(развязка) (перспектива)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921627" y="3361910"/>
              <a:ext cx="3546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/>
                <a:t>Подключение региональной автодороги к КАД (развязка)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921627" y="4323071"/>
              <a:ext cx="36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/>
                <a:t>Строительство участка автомобильной дороги Санкт-Петербург - Матокса в створе Пискаревского проспекта</a:t>
              </a:r>
            </a:p>
          </p:txBody>
        </p:sp>
      </p:grpSp>
      <p:sp>
        <p:nvSpPr>
          <p:cNvPr id="62" name="кад"/>
          <p:cNvSpPr txBox="1"/>
          <p:nvPr/>
        </p:nvSpPr>
        <p:spPr>
          <a:xfrm rot="1276987">
            <a:off x="8072721" y="4647006"/>
            <a:ext cx="87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 smtClean="0"/>
              <a:t>Всево</a:t>
            </a:r>
            <a:r>
              <a:rPr lang="ru-RU" sz="1600" dirty="0" smtClean="0"/>
              <a:t>-</a:t>
            </a:r>
          </a:p>
          <a:p>
            <a:r>
              <a:rPr lang="ru-RU" sz="1600" dirty="0" err="1" smtClean="0"/>
              <a:t>ложск</a:t>
            </a:r>
            <a:endParaRPr lang="ru-RU" sz="1600" dirty="0"/>
          </a:p>
        </p:txBody>
      </p: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5640" y="-1"/>
            <a:ext cx="1965961" cy="112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Прямоугольник 64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A23201-40BD-4EC0-B547-BB5074C5B282}" type="slidenum">
              <a:rPr lang="ru-RU" altLang="ru-RU" smtClean="0"/>
              <a:pPr>
                <a:defRPr/>
              </a:pPr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13428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0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3" grpId="0"/>
      <p:bldP spid="2073" grpId="0"/>
      <p:bldP spid="2074" grpId="0" animBg="1"/>
      <p:bldP spid="20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0"/>
          <p:cNvSpPr>
            <a:spLocks noChangeArrowheads="1"/>
          </p:cNvSpPr>
          <p:nvPr/>
        </p:nvSpPr>
        <p:spPr bwMode="auto">
          <a:xfrm>
            <a:off x="350838" y="120650"/>
            <a:ext cx="119538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ru-RU" altLang="ru-RU" sz="1400" dirty="0">
                <a:solidFill>
                  <a:schemeClr val="bg1"/>
                </a:solidFill>
              </a:rPr>
              <a:t>ХАРАКТЕРИСТИКА СОСТАВА И СТРУКТУРЫ ТПУ</a:t>
            </a:r>
          </a:p>
        </p:txBody>
      </p:sp>
      <p:sp>
        <p:nvSpPr>
          <p:cNvPr id="33809" name="Прямоугольник 13"/>
          <p:cNvSpPr>
            <a:spLocks noChangeArrowheads="1"/>
          </p:cNvSpPr>
          <p:nvPr/>
        </p:nvSpPr>
        <p:spPr bwMode="auto">
          <a:xfrm>
            <a:off x="63500" y="9144000"/>
            <a:ext cx="10298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endParaRPr lang="ru-RU" altLang="ru-RU" sz="1200" b="0" dirty="0">
              <a:solidFill>
                <a:schemeClr val="bg1"/>
              </a:solidFill>
            </a:endParaRPr>
          </a:p>
        </p:txBody>
      </p:sp>
      <p:pic>
        <p:nvPicPr>
          <p:cNvPr id="33793" name="фОН" descr="Funkzh_Zon_color"/>
          <p:cNvPicPr>
            <a:picLocks noChangeAspect="1" noChangeArrowheads="1"/>
          </p:cNvPicPr>
          <p:nvPr/>
        </p:nvPicPr>
        <p:blipFill>
          <a:blip r:embed="rId2" cstate="email">
            <a:lum bright="12000"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7363" y="1812925"/>
            <a:ext cx="9288462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ПП" descr="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500" y="2614613"/>
            <a:ext cx="36068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ТРК" descr="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050" y="3000375"/>
            <a:ext cx="7661275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АВ" descr="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0875" y="3863975"/>
            <a:ext cx="2520950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ПОДЗ ПАРК" descr="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9525" y="3576638"/>
            <a:ext cx="3168650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БЦ" descr="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5813" y="3375025"/>
            <a:ext cx="25003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ЖД" descr="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8038" y="4310063"/>
            <a:ext cx="3206750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Line 14"/>
          <p:cNvSpPr>
            <a:spLocks noChangeShapeType="1"/>
          </p:cNvSpPr>
          <p:nvPr/>
        </p:nvSpPr>
        <p:spPr bwMode="auto">
          <a:xfrm>
            <a:off x="4610100" y="13589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33811" name="МЕТРО" descr="МЕТРО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9238" y="5478463"/>
            <a:ext cx="700087" cy="2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ПП"/>
          <p:cNvGrpSpPr/>
          <p:nvPr/>
        </p:nvGrpSpPr>
        <p:grpSpPr>
          <a:xfrm>
            <a:off x="1206500" y="1219200"/>
            <a:ext cx="2164180" cy="914400"/>
            <a:chOff x="1206500" y="1219200"/>
            <a:chExt cx="2164180" cy="914400"/>
          </a:xfrm>
        </p:grpSpPr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1206500" y="1219200"/>
              <a:ext cx="1968500" cy="914400"/>
            </a:xfrm>
            <a:prstGeom prst="callout1">
              <a:avLst>
                <a:gd name="adj1" fmla="val 12500"/>
                <a:gd name="adj2" fmla="val 103870"/>
                <a:gd name="adj3" fmla="val 286111"/>
                <a:gd name="adj4" fmla="val 103870"/>
              </a:avLst>
            </a:prstGeom>
            <a:noFill/>
            <a:ln w="19050">
              <a:solidFill>
                <a:schemeClr val="tx1"/>
              </a:solidFill>
              <a:miter lim="800000"/>
              <a:headEnd type="none" w="lg" len="lg"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r" defTabSz="914400"/>
              <a:r>
                <a:rPr lang="ru-RU" altLang="ru-RU" sz="1200" dirty="0"/>
                <a:t>ПЕРЕХВАТЫВАЮЩАЯ ПАРКОВКА</a:t>
              </a:r>
            </a:p>
          </p:txBody>
        </p:sp>
        <p:sp>
          <p:nvSpPr>
            <p:cNvPr id="2" name="Овал 1"/>
            <p:cNvSpPr/>
            <p:nvPr/>
          </p:nvSpPr>
          <p:spPr>
            <a:xfrm>
              <a:off x="3154680" y="1316990"/>
              <a:ext cx="216000" cy="216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" name="трк"/>
          <p:cNvGrpSpPr/>
          <p:nvPr/>
        </p:nvGrpSpPr>
        <p:grpSpPr>
          <a:xfrm>
            <a:off x="3870960" y="1206500"/>
            <a:ext cx="2148840" cy="723900"/>
            <a:chOff x="3870960" y="1206500"/>
            <a:chExt cx="2148840" cy="723900"/>
          </a:xfrm>
        </p:grpSpPr>
        <p:sp>
          <p:nvSpPr>
            <p:cNvPr id="19477" name="AutoShape 21"/>
            <p:cNvSpPr>
              <a:spLocks/>
            </p:cNvSpPr>
            <p:nvPr/>
          </p:nvSpPr>
          <p:spPr bwMode="auto">
            <a:xfrm>
              <a:off x="4051300" y="1206500"/>
              <a:ext cx="1968500" cy="723900"/>
            </a:xfrm>
            <a:prstGeom prst="callout1">
              <a:avLst>
                <a:gd name="adj1" fmla="val 15792"/>
                <a:gd name="adj2" fmla="val -3870"/>
                <a:gd name="adj3" fmla="val 480704"/>
                <a:gd name="adj4" fmla="val -3870"/>
              </a:avLst>
            </a:prstGeom>
            <a:noFill/>
            <a:ln w="19050">
              <a:solidFill>
                <a:schemeClr val="tx1"/>
              </a:solidFill>
              <a:miter lim="800000"/>
              <a:headEnd type="none" w="lg" len="lg"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/>
              <a:r>
                <a:rPr lang="ru-RU" altLang="ru-RU" sz="1200" dirty="0"/>
                <a:t>ТОРГОВО-РАЗВЛЕКАТЕЛЬНЫЙ</a:t>
              </a:r>
            </a:p>
            <a:p>
              <a:pPr defTabSz="914400"/>
              <a:r>
                <a:rPr lang="ru-RU" altLang="ru-RU" sz="1200" dirty="0"/>
                <a:t>КОМПЛЕКС</a:t>
              </a:r>
            </a:p>
          </p:txBody>
        </p:sp>
        <p:sp>
          <p:nvSpPr>
            <p:cNvPr id="21" name="Овал 20"/>
            <p:cNvSpPr/>
            <p:nvPr/>
          </p:nvSpPr>
          <p:spPr>
            <a:xfrm>
              <a:off x="3870960" y="1316990"/>
              <a:ext cx="216000" cy="21600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" name="БЦ"/>
          <p:cNvGrpSpPr/>
          <p:nvPr/>
        </p:nvGrpSpPr>
        <p:grpSpPr>
          <a:xfrm>
            <a:off x="6487428" y="1211580"/>
            <a:ext cx="2148889" cy="914400"/>
            <a:chOff x="6487428" y="1211580"/>
            <a:chExt cx="2148889" cy="914400"/>
          </a:xfrm>
        </p:grpSpPr>
        <p:sp>
          <p:nvSpPr>
            <p:cNvPr id="19478" name="AutoShape 22"/>
            <p:cNvSpPr>
              <a:spLocks/>
            </p:cNvSpPr>
            <p:nvPr/>
          </p:nvSpPr>
          <p:spPr bwMode="auto">
            <a:xfrm>
              <a:off x="6667817" y="1211580"/>
              <a:ext cx="1968500" cy="914400"/>
            </a:xfrm>
            <a:prstGeom prst="callout1">
              <a:avLst>
                <a:gd name="adj1" fmla="val 12500"/>
                <a:gd name="adj2" fmla="val -3870"/>
                <a:gd name="adj3" fmla="val 338889"/>
                <a:gd name="adj4" fmla="val -3870"/>
              </a:avLst>
            </a:prstGeom>
            <a:noFill/>
            <a:ln w="19050">
              <a:solidFill>
                <a:schemeClr val="tx1"/>
              </a:solidFill>
              <a:miter lim="800000"/>
              <a:headEnd type="none" w="lg" len="lg"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/>
              <a:r>
                <a:rPr lang="ru-RU" altLang="ru-RU" sz="1200" dirty="0"/>
                <a:t>БИЗНЕС-ЦЕНТР</a:t>
              </a:r>
            </a:p>
          </p:txBody>
        </p:sp>
        <p:sp>
          <p:nvSpPr>
            <p:cNvPr id="22" name="Овал 21"/>
            <p:cNvSpPr/>
            <p:nvPr/>
          </p:nvSpPr>
          <p:spPr>
            <a:xfrm>
              <a:off x="6487428" y="1316990"/>
              <a:ext cx="216000" cy="216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" name="АВ"/>
          <p:cNvGrpSpPr/>
          <p:nvPr/>
        </p:nvGrpSpPr>
        <p:grpSpPr>
          <a:xfrm>
            <a:off x="3238500" y="7505700"/>
            <a:ext cx="2184500" cy="914400"/>
            <a:chOff x="3238500" y="7505700"/>
            <a:chExt cx="2184500" cy="914400"/>
          </a:xfrm>
        </p:grpSpPr>
        <p:sp>
          <p:nvSpPr>
            <p:cNvPr id="19479" name="AutoShape 23"/>
            <p:cNvSpPr>
              <a:spLocks/>
            </p:cNvSpPr>
            <p:nvPr/>
          </p:nvSpPr>
          <p:spPr bwMode="auto">
            <a:xfrm>
              <a:off x="3238500" y="7505700"/>
              <a:ext cx="1968500" cy="914400"/>
            </a:xfrm>
            <a:prstGeom prst="callout1">
              <a:avLst>
                <a:gd name="adj1" fmla="val 87500"/>
                <a:gd name="adj2" fmla="val 103870"/>
                <a:gd name="adj3" fmla="val -315278"/>
                <a:gd name="adj4" fmla="val 103870"/>
              </a:avLst>
            </a:prstGeom>
            <a:noFill/>
            <a:ln w="19050">
              <a:solidFill>
                <a:schemeClr val="tx1"/>
              </a:solidFill>
              <a:miter lim="800000"/>
              <a:headEnd type="none" w="lg" len="lg"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r" defTabSz="914400"/>
              <a:endParaRPr lang="ru-RU" altLang="ru-RU" sz="1200" dirty="0"/>
            </a:p>
            <a:p>
              <a:pPr algn="r" defTabSz="914400"/>
              <a:endParaRPr lang="ru-RU" altLang="ru-RU" sz="1200" dirty="0"/>
            </a:p>
            <a:p>
              <a:pPr algn="r" defTabSz="914400"/>
              <a:endParaRPr lang="ru-RU" altLang="ru-RU" sz="1200" dirty="0"/>
            </a:p>
            <a:p>
              <a:pPr algn="r" defTabSz="914400"/>
              <a:r>
                <a:rPr lang="ru-RU" altLang="ru-RU" sz="1200" dirty="0"/>
                <a:t>АВТОВОКЗАЛ</a:t>
              </a:r>
            </a:p>
          </p:txBody>
        </p:sp>
        <p:sp>
          <p:nvSpPr>
            <p:cNvPr id="23" name="Овал 22"/>
            <p:cNvSpPr/>
            <p:nvPr/>
          </p:nvSpPr>
          <p:spPr>
            <a:xfrm>
              <a:off x="5207000" y="8199020"/>
              <a:ext cx="216000" cy="216000"/>
            </a:xfrm>
            <a:prstGeom prst="ellipse">
              <a:avLst/>
            </a:prstGeom>
            <a:solidFill>
              <a:srgbClr val="68E5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" name="ЖД"/>
          <p:cNvGrpSpPr/>
          <p:nvPr/>
        </p:nvGrpSpPr>
        <p:grpSpPr>
          <a:xfrm>
            <a:off x="5854700" y="8039100"/>
            <a:ext cx="3118953" cy="406400"/>
            <a:chOff x="5854700" y="8039100"/>
            <a:chExt cx="3118953" cy="406400"/>
          </a:xfrm>
        </p:grpSpPr>
        <p:sp>
          <p:nvSpPr>
            <p:cNvPr id="19480" name="AutoShape 24"/>
            <p:cNvSpPr>
              <a:spLocks/>
            </p:cNvSpPr>
            <p:nvPr/>
          </p:nvSpPr>
          <p:spPr bwMode="auto">
            <a:xfrm>
              <a:off x="5854700" y="8039100"/>
              <a:ext cx="2908300" cy="406400"/>
            </a:xfrm>
            <a:prstGeom prst="callout1">
              <a:avLst>
                <a:gd name="adj1" fmla="val 71875"/>
                <a:gd name="adj2" fmla="val 102620"/>
                <a:gd name="adj3" fmla="val -587500"/>
                <a:gd name="adj4" fmla="val 102620"/>
              </a:avLst>
            </a:prstGeom>
            <a:noFill/>
            <a:ln w="19050">
              <a:solidFill>
                <a:schemeClr val="tx1"/>
              </a:solidFill>
              <a:miter lim="800000"/>
              <a:headEnd type="none" w="lg" len="lg"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r" defTabSz="914400"/>
              <a:r>
                <a:rPr lang="ru-RU" altLang="ru-RU" sz="1200"/>
                <a:t>ЖЕЛЕЗНОДОРОЖНАЯ СТАНЦИЯ</a:t>
              </a:r>
            </a:p>
            <a:p>
              <a:pPr algn="r" defTabSz="914400"/>
              <a:r>
                <a:rPr lang="ru-RU" altLang="ru-RU" sz="1200"/>
                <a:t>« ДЕВЯТКИНО»</a:t>
              </a:r>
            </a:p>
          </p:txBody>
        </p:sp>
        <p:sp>
          <p:nvSpPr>
            <p:cNvPr id="24" name="Овал 23"/>
            <p:cNvSpPr/>
            <p:nvPr/>
          </p:nvSpPr>
          <p:spPr>
            <a:xfrm>
              <a:off x="8757653" y="8229500"/>
              <a:ext cx="216000" cy="216000"/>
            </a:xfrm>
            <a:prstGeom prst="ellipse">
              <a:avLst/>
            </a:prstGeom>
            <a:solidFill>
              <a:srgbClr val="993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" name="пОДЗ ПАРК"/>
          <p:cNvGrpSpPr/>
          <p:nvPr/>
        </p:nvGrpSpPr>
        <p:grpSpPr>
          <a:xfrm>
            <a:off x="9474820" y="657509"/>
            <a:ext cx="2458987" cy="914400"/>
            <a:chOff x="9834613" y="7642726"/>
            <a:chExt cx="2458987" cy="914400"/>
          </a:xfrm>
        </p:grpSpPr>
        <p:sp>
          <p:nvSpPr>
            <p:cNvPr id="19481" name="AutoShape 25"/>
            <p:cNvSpPr>
              <a:spLocks/>
            </p:cNvSpPr>
            <p:nvPr/>
          </p:nvSpPr>
          <p:spPr bwMode="auto">
            <a:xfrm>
              <a:off x="10007600" y="7642726"/>
              <a:ext cx="2286000" cy="914400"/>
            </a:xfrm>
            <a:prstGeom prst="callout1">
              <a:avLst>
                <a:gd name="adj1" fmla="val 87500"/>
                <a:gd name="adj2" fmla="val -3333"/>
                <a:gd name="adj3" fmla="val 445029"/>
                <a:gd name="adj4" fmla="val -3333"/>
              </a:avLst>
            </a:prstGeom>
            <a:noFill/>
            <a:ln w="19050">
              <a:solidFill>
                <a:schemeClr val="tx1"/>
              </a:solidFill>
              <a:miter lim="800000"/>
              <a:headEnd type="none" w="lg" len="lg"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/>
              <a:endParaRPr lang="ru-RU" altLang="ru-RU" sz="1200" dirty="0"/>
            </a:p>
            <a:p>
              <a:pPr defTabSz="914400"/>
              <a:endParaRPr lang="ru-RU" altLang="ru-RU" sz="1200" dirty="0"/>
            </a:p>
            <a:p>
              <a:pPr defTabSz="914400"/>
              <a:endParaRPr lang="ru-RU" altLang="ru-RU" sz="1200" dirty="0"/>
            </a:p>
            <a:p>
              <a:pPr defTabSz="914400"/>
              <a:r>
                <a:rPr lang="ru-RU" altLang="ru-RU" sz="1200" dirty="0"/>
                <a:t>ПОДЗЕМНЫЙ</a:t>
              </a:r>
            </a:p>
            <a:p>
              <a:pPr defTabSz="914400"/>
              <a:r>
                <a:rPr lang="ru-RU" altLang="ru-RU" sz="1200" dirty="0"/>
                <a:t>ПАРКИНГ</a:t>
              </a:r>
            </a:p>
          </p:txBody>
        </p:sp>
        <p:sp>
          <p:nvSpPr>
            <p:cNvPr id="25" name="Овал 24"/>
            <p:cNvSpPr/>
            <p:nvPr/>
          </p:nvSpPr>
          <p:spPr>
            <a:xfrm>
              <a:off x="9834613" y="8293000"/>
              <a:ext cx="216000" cy="216000"/>
            </a:xfrm>
            <a:prstGeom prst="ellipse">
              <a:avLst/>
            </a:prstGeom>
            <a:solidFill>
              <a:srgbClr val="FF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" name="мЕТРО"/>
          <p:cNvGrpSpPr/>
          <p:nvPr/>
        </p:nvGrpSpPr>
        <p:grpSpPr>
          <a:xfrm>
            <a:off x="9289669" y="8039485"/>
            <a:ext cx="1998486" cy="526999"/>
            <a:chOff x="9483408" y="8457649"/>
            <a:chExt cx="1998486" cy="526999"/>
          </a:xfrm>
        </p:grpSpPr>
        <p:sp>
          <p:nvSpPr>
            <p:cNvPr id="19483" name="AutoShape 27"/>
            <p:cNvSpPr>
              <a:spLocks/>
            </p:cNvSpPr>
            <p:nvPr/>
          </p:nvSpPr>
          <p:spPr bwMode="auto">
            <a:xfrm flipH="1">
              <a:off x="9637773" y="8457649"/>
              <a:ext cx="1844121" cy="526999"/>
            </a:xfrm>
            <a:prstGeom prst="callout1">
              <a:avLst>
                <a:gd name="adj1" fmla="val 43750"/>
                <a:gd name="adj2" fmla="val 102620"/>
                <a:gd name="adj3" fmla="val -449111"/>
                <a:gd name="adj4" fmla="val 101864"/>
              </a:avLst>
            </a:prstGeom>
            <a:noFill/>
            <a:ln w="19050">
              <a:solidFill>
                <a:schemeClr val="tx1"/>
              </a:solidFill>
              <a:miter lim="800000"/>
              <a:headEnd type="none" w="lg" len="lg"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400"/>
              <a:r>
                <a:rPr lang="ru-RU" altLang="ru-RU" sz="1200" dirty="0"/>
                <a:t>СТАНЦИЯ </a:t>
              </a:r>
              <a:r>
                <a:rPr lang="ru-RU" altLang="ru-RU" sz="1200" dirty="0" smtClean="0"/>
                <a:t>МЕТРО</a:t>
              </a:r>
            </a:p>
            <a:p>
              <a:pPr defTabSz="914400"/>
              <a:r>
                <a:rPr lang="ru-RU" altLang="ru-RU" sz="1200" dirty="0" smtClean="0"/>
                <a:t> «</a:t>
              </a:r>
              <a:r>
                <a:rPr lang="ru-RU" altLang="ru-RU" sz="1200" dirty="0"/>
                <a:t>Д</a:t>
              </a:r>
              <a:r>
                <a:rPr lang="ru-RU" altLang="ru-RU" sz="1200" dirty="0" smtClean="0"/>
                <a:t>ЕВЯТКИНО</a:t>
              </a:r>
              <a:r>
                <a:rPr lang="ru-RU" altLang="ru-RU" sz="1200" dirty="0"/>
                <a:t>» </a:t>
              </a:r>
            </a:p>
            <a:p>
              <a:pPr defTabSz="914400"/>
              <a:endParaRPr lang="ru-RU" altLang="ru-RU" sz="1200" dirty="0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9483408" y="8634112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5640" y="-1"/>
            <a:ext cx="1965961" cy="112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Прямоугольник 35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4</a:t>
            </a:fld>
            <a:endParaRPr lang="ru-RU" alt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2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7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0"/>
          <p:cNvSpPr>
            <a:spLocks noChangeArrowheads="1"/>
          </p:cNvSpPr>
          <p:nvPr/>
        </p:nvSpPr>
        <p:spPr bwMode="auto">
          <a:xfrm>
            <a:off x="639763" y="120650"/>
            <a:ext cx="11522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 eaLnBrk="0" hangingPunct="0">
              <a:spcBef>
                <a:spcPct val="20000"/>
              </a:spcBef>
              <a:buFont typeface="Arial" pitchFamily="34" charset="0"/>
              <a:buChar char="•"/>
              <a:defRPr sz="43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defTabSz="1122363" eaLnBrk="0" hangingPunct="0">
              <a:spcBef>
                <a:spcPct val="20000"/>
              </a:spcBef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defTabSz="1122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defTabSz="1122363" eaLnBrk="0" hangingPunct="0">
              <a:spcBef>
                <a:spcPct val="20000"/>
              </a:spcBef>
              <a:buFont typeface="Arial" pitchFamily="34" charset="0"/>
              <a:buChar char="–"/>
              <a:defRPr sz="27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defTabSz="1122363" eaLnBrk="0" hangingPunct="0">
              <a:spcBef>
                <a:spcPct val="20000"/>
              </a:spcBef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1122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1122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1122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1122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solidFill>
                  <a:schemeClr val="bg1"/>
                </a:solidFill>
                <a:latin typeface="Arial" pitchFamily="34" charset="0"/>
              </a:rPr>
              <a:t>ПОКАЗАТЕЛИ ОБЪЕКТОВ В СОСТАВЕ ТПУ С РАЗБИВКОЙ ПО ОЧЕРЕДЯМ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609372"/>
              </p:ext>
            </p:extLst>
          </p:nvPr>
        </p:nvGraphicFramePr>
        <p:xfrm>
          <a:off x="1889125" y="1695607"/>
          <a:ext cx="9023350" cy="5705474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510846"/>
                <a:gridCol w="1628126"/>
                <a:gridCol w="1628126"/>
                <a:gridCol w="1628126"/>
                <a:gridCol w="1628126"/>
              </a:tblGrid>
              <a:tr h="6357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НАИМЕНОВАНИЕ </a:t>
                      </a:r>
                    </a:p>
                    <a:p>
                      <a:pPr algn="ctr" fontAlgn="ctr"/>
                      <a:r>
                        <a:rPr lang="ru-RU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ОБЪЕКТА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ОЧЕРЕДЬ, </a:t>
                      </a:r>
                    </a:p>
                    <a:p>
                      <a:pPr algn="ctr" fontAlgn="ctr"/>
                      <a:r>
                        <a:rPr lang="ru-RU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КВ.М.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ОЧЕРЕДЬ, </a:t>
                      </a:r>
                    </a:p>
                    <a:p>
                      <a:pPr algn="ctr" fontAlgn="ctr"/>
                      <a:r>
                        <a:rPr lang="ru-RU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КВ.М.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ОЧЕРЕДЬ, </a:t>
                      </a:r>
                    </a:p>
                    <a:p>
                      <a:pPr algn="ctr" fontAlgn="ctr"/>
                      <a:r>
                        <a:rPr lang="ru-RU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КВ.М.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ИТОГО, </a:t>
                      </a:r>
                    </a:p>
                    <a:p>
                      <a:pPr algn="ctr" fontAlgn="ctr"/>
                      <a:r>
                        <a:rPr lang="ru-RU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КВ.М.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77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АВТОВОКЗАЛ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79" marR="137179" marT="137188" marB="1371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4235,82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4235,82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8777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МЕТРО+Ж/Д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79" marR="137179" marT="137188" marB="1371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17535,42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17535,42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131540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ТОРГОВО-РАЗВЛЕКАТЕЛЬНЫЙ КОМПЛЕКС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79" marR="137179" marT="137188" marB="1371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73729,55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58852,51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50123,68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182705,74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48777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БИЗНЕС-ЦЕНТР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79" marR="137179" marT="137188" marB="1371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37233,37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44915,99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82149,36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131540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ПОДЗЕМНЫЕ ПЕШЕХОДНЫЕ КОММУНИКАЦИИ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79" marR="137179" marT="137188" marB="1371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13651,95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1537,57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9611,26*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24800,78**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48777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ПАРКИНГ</a:t>
                      </a:r>
                      <a:endParaRPr lang="ru-R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79" marR="137179" marT="137188" marB="1371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69260,87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10940,75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59634,9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139836,52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779">
                <a:tc>
                  <a:txBody>
                    <a:bodyPr/>
                    <a:lstStyle/>
                    <a:p>
                      <a:pPr marL="0" algn="l" defTabSz="995501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ИТОГО</a:t>
                      </a:r>
                    </a:p>
                  </a:txBody>
                  <a:tcPr marL="137179" marR="137179" marT="137188" marB="1371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198111,56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133782,24</a:t>
                      </a: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119369,84</a:t>
                      </a: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451263,64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778" name="TextBox 2"/>
          <p:cNvSpPr txBox="1">
            <a:spLocks noChangeArrowheads="1"/>
          </p:cNvSpPr>
          <p:nvPr/>
        </p:nvSpPr>
        <p:spPr bwMode="auto">
          <a:xfrm>
            <a:off x="1935163" y="7489982"/>
            <a:ext cx="7605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ru-RU" sz="1200" dirty="0"/>
              <a:t>* НАЗЕМНЫЕ ПЕШЕХОДНЫЕ КОММУНИКАЦИИ В УРОВНЕ ЗЕМЛИ, ОСТАНОВОЧНЫЕ ПЛОЩАДКИ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1882605" y="7736978"/>
            <a:ext cx="873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ru-RU" sz="1200" dirty="0" smtClean="0"/>
              <a:t>** В ТОМ ЧИСЛЕ НАЗЕМНЫЕ </a:t>
            </a:r>
            <a:r>
              <a:rPr lang="ru-RU" altLang="ru-RU" sz="1200" dirty="0"/>
              <a:t>ПЕШЕХОДНЫЕ КОММУНИКАЦИИ В УРОВНЕ ЗЕМЛИ, ОСТАНОВОЧНЫЕ ПЛОЩАДКИ</a:t>
            </a:r>
          </a:p>
        </p:txBody>
      </p:sp>
      <p:sp>
        <p:nvSpPr>
          <p:cNvPr id="7" name="Прямоугольник 13"/>
          <p:cNvSpPr>
            <a:spLocks noChangeArrowheads="1"/>
          </p:cNvSpPr>
          <p:nvPr/>
        </p:nvSpPr>
        <p:spPr bwMode="auto">
          <a:xfrm>
            <a:off x="63500" y="9144000"/>
            <a:ext cx="10298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endParaRPr lang="ru-RU" altLang="ru-RU" sz="1200" b="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A23201-40BD-4EC0-B547-BB5074C5B282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6329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Прямоугольник 13"/>
          <p:cNvSpPr>
            <a:spLocks noChangeArrowheads="1"/>
          </p:cNvSpPr>
          <p:nvPr/>
        </p:nvSpPr>
        <p:spPr bwMode="auto">
          <a:xfrm>
            <a:off x="63500" y="9144000"/>
            <a:ext cx="10298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b="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60488" y="768350"/>
            <a:ext cx="10080625" cy="806450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12" name="Rectangle 20"/>
          <p:cNvSpPr>
            <a:spLocks noChangeArrowheads="1"/>
          </p:cNvSpPr>
          <p:nvPr/>
        </p:nvSpPr>
        <p:spPr bwMode="auto">
          <a:xfrm>
            <a:off x="350838" y="120650"/>
            <a:ext cx="1195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22363" eaLnBrk="0" hangingPunct="0"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22363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sz="1600">
                <a:solidFill>
                  <a:schemeClr val="bg1"/>
                </a:solidFill>
              </a:rPr>
              <a:t>ПРЕДЛОЖЕНИЯ ПО ПОДКЛЮЧЕНИЮ К КАД</a:t>
            </a:r>
          </a:p>
        </p:txBody>
      </p:sp>
      <p:sp>
        <p:nvSpPr>
          <p:cNvPr id="17414" name="TextBox 1"/>
          <p:cNvSpPr txBox="1">
            <a:spLocks noChangeArrowheads="1"/>
          </p:cNvSpPr>
          <p:nvPr/>
        </p:nvSpPr>
        <p:spPr bwMode="auto">
          <a:xfrm>
            <a:off x="1462881" y="938213"/>
            <a:ext cx="98758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ru-RU" altLang="ru-RU" sz="1800" dirty="0">
                <a:solidFill>
                  <a:srgbClr val="00385E"/>
                </a:solidFill>
              </a:rPr>
              <a:t>В составе предложений  проработано подключение к КАД </a:t>
            </a:r>
          </a:p>
          <a:p>
            <a:pPr algn="ctr"/>
            <a:r>
              <a:rPr lang="ru-RU" altLang="ru-RU" sz="1800" dirty="0" smtClean="0">
                <a:solidFill>
                  <a:srgbClr val="00385E"/>
                </a:solidFill>
              </a:rPr>
              <a:t>путем устройства </a:t>
            </a:r>
            <a:r>
              <a:rPr lang="ru-RU" altLang="ru-RU" sz="1800" dirty="0">
                <a:solidFill>
                  <a:srgbClr val="00385E"/>
                </a:solidFill>
              </a:rPr>
              <a:t>развязки, необходимой для функционирования ТПУ «Девяткино»</a:t>
            </a:r>
          </a:p>
        </p:txBody>
      </p:sp>
      <p:pic>
        <p:nvPicPr>
          <p:cNvPr id="4" name="Мурино (час пик)+здания 2 - trimmed3 - trimme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85420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4993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3"/>
          <p:cNvSpPr>
            <a:spLocks noChangeArrowheads="1"/>
          </p:cNvSpPr>
          <p:nvPr/>
        </p:nvSpPr>
        <p:spPr bwMode="auto">
          <a:xfrm>
            <a:off x="63500" y="9158288"/>
            <a:ext cx="96488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dirty="0">
              <a:solidFill>
                <a:schemeClr val="bg1"/>
              </a:solidFill>
            </a:endParaRPr>
          </a:p>
        </p:txBody>
      </p:sp>
      <p:sp>
        <p:nvSpPr>
          <p:cNvPr id="3076" name="Rectangle 69"/>
          <p:cNvSpPr>
            <a:spLocks noChangeArrowheads="1"/>
          </p:cNvSpPr>
          <p:nvPr/>
        </p:nvSpPr>
        <p:spPr bwMode="auto">
          <a:xfrm>
            <a:off x="0" y="29718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           </a:t>
            </a:r>
            <a:endParaRPr lang="ru-RU" altLang="ru-RU"/>
          </a:p>
        </p:txBody>
      </p:sp>
      <p:sp>
        <p:nvSpPr>
          <p:cNvPr id="3077" name="Rectangle 70"/>
          <p:cNvSpPr>
            <a:spLocks noChangeArrowheads="1"/>
          </p:cNvSpPr>
          <p:nvPr/>
        </p:nvSpPr>
        <p:spPr bwMode="auto">
          <a:xfrm>
            <a:off x="0" y="47625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</a:t>
            </a:r>
            <a:endParaRPr lang="ru-RU" altLang="ru-RU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9762" y="-1323"/>
            <a:ext cx="11522075" cy="620469"/>
          </a:xfrm>
        </p:spPr>
        <p:txBody>
          <a:bodyPr/>
          <a:lstStyle/>
          <a:p>
            <a:r>
              <a:rPr lang="ru-RU" sz="1600" dirty="0" smtClean="0"/>
              <a:t>СХЕМА ЗЕМЕЛЬНЫХ УЧАСТКОВ, ВОВЛЕКАЕМЫХ В ПРОЕКТ</a:t>
            </a:r>
            <a:endParaRPr lang="ru-RU" sz="1600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600752" y="-1193179"/>
            <a:ext cx="4295350" cy="79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99242"/>
              </p:ext>
            </p:extLst>
          </p:nvPr>
        </p:nvGraphicFramePr>
        <p:xfrm>
          <a:off x="9096750" y="3482706"/>
          <a:ext cx="2968679" cy="1000125"/>
        </p:xfrm>
        <a:graphic>
          <a:graphicData uri="http://schemas.openxmlformats.org/drawingml/2006/table">
            <a:tbl>
              <a:tblPr/>
              <a:tblGrid>
                <a:gridCol w="1268805"/>
                <a:gridCol w="1699874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1 очередь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51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2 очередь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3 очередь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64950"/>
              </p:ext>
            </p:extLst>
          </p:nvPr>
        </p:nvGraphicFramePr>
        <p:xfrm>
          <a:off x="1981264" y="5534982"/>
          <a:ext cx="8648636" cy="2891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2379"/>
                <a:gridCol w="1975757"/>
                <a:gridCol w="2041071"/>
                <a:gridCol w="1959429"/>
              </a:tblGrid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 </a:t>
                      </a:r>
                      <a:r>
                        <a:rPr lang="ru-RU" sz="1200" dirty="0" smtClean="0">
                          <a:effectLst/>
                        </a:rPr>
                        <a:t>очередь</a:t>
                      </a: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 очередь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 очередь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Количество участков для изъятия, шт.</a:t>
                      </a:r>
                      <a:endParaRPr lang="ru-RU" sz="1100">
                        <a:effectLst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29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Предварительная рыночная стоимость объектов для изъятия, руб</a:t>
                      </a:r>
                      <a:r>
                        <a:rPr lang="ru-RU" sz="1200" dirty="0" smtClean="0">
                          <a:effectLst/>
                        </a:rPr>
                        <a:t>.</a:t>
                      </a: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234 970 629,00</a:t>
                      </a:r>
                      <a:endParaRPr lang="ru-RU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234 970 629,00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239 702 187,00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Стоимость работы по проведению процедуры регистрации прав на </a:t>
                      </a:r>
                      <a:r>
                        <a:rPr lang="ru-RU" sz="1200" dirty="0" err="1">
                          <a:effectLst/>
                        </a:rPr>
                        <a:t>з.у</a:t>
                      </a:r>
                      <a:r>
                        <a:rPr lang="ru-RU" sz="1200" dirty="0">
                          <a:effectLst/>
                        </a:rPr>
                        <a:t>., руб</a:t>
                      </a:r>
                      <a:r>
                        <a:rPr lang="ru-RU" sz="1200" dirty="0" smtClean="0">
                          <a:effectLst/>
                        </a:rPr>
                        <a:t>.</a:t>
                      </a: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26 502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26502</a:t>
                      </a:r>
                      <a:endParaRPr lang="ru-RU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26502</a:t>
                      </a:r>
                      <a:endParaRPr lang="ru-RU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419239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3"/>
          <p:cNvSpPr>
            <a:spLocks noChangeArrowheads="1"/>
          </p:cNvSpPr>
          <p:nvPr/>
        </p:nvSpPr>
        <p:spPr bwMode="auto">
          <a:xfrm>
            <a:off x="63500" y="9158288"/>
            <a:ext cx="96488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908" tIns="63959" rIns="127908" bIns="63959" anchor="ctr"/>
          <a:lstStyle>
            <a:lvl1pPr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277938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ru-RU" altLang="ru-RU" sz="1200" dirty="0">
              <a:solidFill>
                <a:schemeClr val="bg1"/>
              </a:solidFill>
            </a:endParaRPr>
          </a:p>
        </p:txBody>
      </p:sp>
      <p:sp>
        <p:nvSpPr>
          <p:cNvPr id="3076" name="Rectangle 69"/>
          <p:cNvSpPr>
            <a:spLocks noChangeArrowheads="1"/>
          </p:cNvSpPr>
          <p:nvPr/>
        </p:nvSpPr>
        <p:spPr bwMode="auto">
          <a:xfrm>
            <a:off x="0" y="29718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           </a:t>
            </a:r>
            <a:endParaRPr lang="ru-RU" altLang="ru-RU"/>
          </a:p>
        </p:txBody>
      </p:sp>
      <p:sp>
        <p:nvSpPr>
          <p:cNvPr id="3077" name="Rectangle 70"/>
          <p:cNvSpPr>
            <a:spLocks noChangeArrowheads="1"/>
          </p:cNvSpPr>
          <p:nvPr/>
        </p:nvSpPr>
        <p:spPr bwMode="auto">
          <a:xfrm>
            <a:off x="0" y="4762500"/>
            <a:ext cx="12801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altLang="ru-RU" sz="1100">
                <a:latin typeface="Calibri" pitchFamily="34" charset="0"/>
              </a:rPr>
              <a:t>       </a:t>
            </a:r>
            <a:endParaRPr lang="ru-RU" altLang="ru-RU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940" y="0"/>
            <a:ext cx="1851660" cy="9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981264" cy="61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0275570" y="9006840"/>
            <a:ext cx="2308859" cy="594360"/>
          </a:xfrm>
          <a:prstGeom prst="rect">
            <a:avLst/>
          </a:prstGeom>
          <a:solidFill>
            <a:srgbClr val="38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255" tIns="43629" rIns="87255" bIns="43629" spcCol="0"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9762" y="-1323"/>
            <a:ext cx="11522075" cy="620469"/>
          </a:xfrm>
        </p:spPr>
        <p:txBody>
          <a:bodyPr/>
          <a:lstStyle/>
          <a:p>
            <a:r>
              <a:rPr lang="ru-RU" sz="1600" dirty="0" smtClean="0"/>
              <a:t>СХЕМА ЗЕМЕЛЬНЫХ УЧАСТКОВ 1 ОЧЕРЕДИ, ПОДЛЕЖАЩИХ ИЗЪЯТИЮ</a:t>
            </a:r>
            <a:endParaRPr lang="ru-RU" sz="16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42423"/>
              </p:ext>
            </p:extLst>
          </p:nvPr>
        </p:nvGraphicFramePr>
        <p:xfrm>
          <a:off x="6413954" y="4066295"/>
          <a:ext cx="5685994" cy="4591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625"/>
                <a:gridCol w="3859666"/>
                <a:gridCol w="1397703"/>
              </a:tblGrid>
              <a:tr h="446321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 </a:t>
                      </a:r>
                      <a:r>
                        <a:rPr lang="ru-RU" sz="1400" dirty="0">
                          <a:effectLst/>
                        </a:rPr>
                        <a:t>очередь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611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Землепользователь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Изымаемая площадь (кв.м) 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8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1.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ООО </a:t>
                      </a:r>
                      <a:r>
                        <a:rPr lang="ru-RU" sz="1400" dirty="0" err="1">
                          <a:effectLst/>
                        </a:rPr>
                        <a:t>СтройКвартал</a:t>
                      </a:r>
                      <a:r>
                        <a:rPr lang="ru-RU" sz="1400" dirty="0">
                          <a:effectLst/>
                        </a:rPr>
                        <a:t>; 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ООО «ФОРВАРД-КАПИТАЛ</a:t>
                      </a:r>
                      <a:r>
                        <a:rPr lang="ru-RU" sz="1400" dirty="0" smtClean="0">
                          <a:effectLst/>
                        </a:rPr>
                        <a:t>»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52279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11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2.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ОАО «РЖД</a:t>
                      </a:r>
                      <a:r>
                        <a:rPr lang="ru-RU" sz="1400" dirty="0" smtClean="0">
                          <a:effectLst/>
                        </a:rPr>
                        <a:t>» (есть технические решения</a:t>
                      </a:r>
                      <a:r>
                        <a:rPr lang="ru-RU" sz="1400" baseline="0" dirty="0" smtClean="0">
                          <a:effectLst/>
                        </a:rPr>
                        <a:t> без </a:t>
                      </a:r>
                      <a:r>
                        <a:rPr lang="ru-RU" sz="1400" dirty="0" smtClean="0">
                          <a:effectLst/>
                        </a:rPr>
                        <a:t>земли ОАО «РЖД»)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7403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30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3.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ЗАО «Племенной завод Ручьи</a:t>
                      </a:r>
                      <a:r>
                        <a:rPr lang="ru-RU" sz="1400" dirty="0" smtClean="0">
                          <a:effectLst/>
                        </a:rPr>
                        <a:t>»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65574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30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4.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ООО «</a:t>
                      </a:r>
                      <a:r>
                        <a:rPr lang="ru-RU" sz="1400" dirty="0" err="1">
                          <a:effectLst/>
                        </a:rPr>
                        <a:t>Запстрой</a:t>
                      </a:r>
                      <a:r>
                        <a:rPr lang="ru-RU" sz="1400" dirty="0" smtClean="0">
                          <a:effectLst/>
                        </a:rPr>
                        <a:t>»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44608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05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5.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ООО «Линкор</a:t>
                      </a:r>
                      <a:r>
                        <a:rPr lang="ru-RU" sz="1400" dirty="0" smtClean="0">
                          <a:effectLst/>
                        </a:rPr>
                        <a:t>»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133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54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6.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Неразграниченная</a:t>
                      </a:r>
                      <a:r>
                        <a:rPr lang="ru-RU" sz="1400" baseline="0" dirty="0" smtClean="0">
                          <a:effectLst/>
                        </a:rPr>
                        <a:t> собственность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12814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11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ИТОГО: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u="sng" dirty="0">
                          <a:effectLst/>
                        </a:rPr>
                        <a:t>182811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437397"/>
              </p:ext>
            </p:extLst>
          </p:nvPr>
        </p:nvGraphicFramePr>
        <p:xfrm>
          <a:off x="6539448" y="2779395"/>
          <a:ext cx="2968679" cy="384810"/>
        </p:xfrm>
        <a:graphic>
          <a:graphicData uri="http://schemas.openxmlformats.org/drawingml/2006/table">
            <a:tbl>
              <a:tblPr/>
              <a:tblGrid>
                <a:gridCol w="1268805"/>
                <a:gridCol w="1699874"/>
              </a:tblGrid>
              <a:tr h="7162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1 очередь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621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988810"/>
            <a:ext cx="5311475" cy="72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05104-1BD1-4F06-B11A-BAF75C9A1832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46988304"/>
      </p:ext>
    </p:extLst>
  </p:cSld>
  <p:clrMapOvr>
    <a:masterClrMapping/>
  </p:clrMapOvr>
  <p:transition advClick="0">
    <p:fade/>
  </p:transition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ирекция_транспорта">
      <a:majorFont>
        <a:latin typeface="Myriad Pro Light SemiCond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1808</Words>
  <Application>Microsoft Office PowerPoint</Application>
  <PresentationFormat>A3 (297x420 мм)</PresentationFormat>
  <Paragraphs>780</Paragraphs>
  <Slides>18</Slides>
  <Notes>8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СХЕМА ЗЕМЕЛЬНЫХ УЧАСТКОВ, ВОВЛЕКАЕМЫХ В ПРОЕКТ</vt:lpstr>
      <vt:lpstr>СХЕМА ЗЕМЕЛЬНЫХ УЧАСТКОВ 1 ОЧЕРЕДИ, ПОДЛЕЖАЩИХ ИЗЪЯТИЮ</vt:lpstr>
      <vt:lpstr>СХЕМА ЗЕМЕЛЬНЫХ УЧАСТКОВ 2 ОЧЕРЕДИ, ПОДЛЕЖАЩИХ ИЗЪЯТИЮ</vt:lpstr>
      <vt:lpstr>СХЕМА ЗЕМЕЛЬНЫХ УЧАСТКОВ 3 ОЧЕРЕДИ, ПОДЛЕЖАЩИХ ИЗЪЯТИЮ</vt:lpstr>
      <vt:lpstr>Презентация PowerPoint</vt:lpstr>
      <vt:lpstr>СХЕМА ПРОХОЖДЕНИЯ ЛЭП ПО ТЕРРИТОРИИ ПРОЕКТИРОВАНИЯ ТПУ</vt:lpstr>
      <vt:lpstr>Презентация PowerPoint</vt:lpstr>
      <vt:lpstr>УЧАСТНИКИ ПРОЕКТА</vt:lpstr>
      <vt:lpstr>ЭТАПЫ ПОДГОТОВКИ КОНКУРСА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2014-09-08T14:45:01Z</dcterms:created>
  <dcterms:modified xsi:type="dcterms:W3CDTF">2015-07-24T11:14:10Z</dcterms:modified>
</cp:coreProperties>
</file>